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3" r:id="rId7"/>
    <p:sldId id="264" r:id="rId8"/>
    <p:sldId id="265" r:id="rId9"/>
  </p:sldIdLst>
  <p:sldSz cx="14630400" cy="8229600"/>
  <p:notesSz cx="8229600" cy="14630400"/>
  <p:embeddedFontLst>
    <p:embeddedFont>
      <p:font typeface="Nirmala UI" panose="020B0502040204020203" pitchFamily="34" charset="0"/>
      <p:regular r:id="rId11"/>
      <p:bold r:id="rId12"/>
    </p:embeddedFont>
    <p:embeddedFont>
      <p:font typeface="Source Sans 3" panose="020B0303030403090204" pitchFamily="3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3.fntdata"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font" Target="fonts/font2.fntdata"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font" Target="fonts/font1.fntdata"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notesMaster" Target="notesMasters/notesMaster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AC9C2E02-1A25-8648-AF35-3980C322A9FD}" type="datetimeFigureOut">
              <a:rPr lang="en-US" smtClean="0"/>
              <a:t>11/9/2025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D2477521-7F0F-6D47-BC4D-18B9A4C0F2C5}" type="slidenum">
              <a:rPr lang="en-US" smtClean="0"/>
              <a:t>‹#›</a:t>
            </a:fld>
            <a:endParaRPr lang="en-US"/>
          </a:p>
        </p:txBody>
      </p:sp>
    </p:spTree>
    <p:extLst>
      <p:ext uri="{BB962C8B-B14F-4D97-AF65-F5344CB8AC3E}">
        <p14:creationId xmlns:p14="http://schemas.microsoft.com/office/powerpoint/2010/main" val="3673430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1.xml" /><Relationship Id="rId1" Type="http://schemas.openxmlformats.org/officeDocument/2006/relationships/slideLayout" Target="../slideLayouts/slideLayout2.xml" /><Relationship Id="rId4" Type="http://schemas.openxmlformats.org/officeDocument/2006/relationships/image" Target="../media/image4.png" /></Relationships>
</file>

<file path=ppt/slides/_rels/slide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3.xml" /><Relationship Id="rId1" Type="http://schemas.openxmlformats.org/officeDocument/2006/relationships/slideLayout" Target="../slideLayouts/slideLayout4.xml" /><Relationship Id="rId4" Type="http://schemas.openxmlformats.org/officeDocument/2006/relationships/image" Target="../media/image4.png" /></Relationships>
</file>

<file path=ppt/slides/_rels/slide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4.xml" /><Relationship Id="rId1" Type="http://schemas.openxmlformats.org/officeDocument/2006/relationships/slideLayout" Target="../slideLayouts/slideLayout5.xml" /></Relationships>
</file>

<file path=ppt/slides/_rels/slide5.xml.rels><?xml version="1.0" encoding="UTF-8" standalone="yes"?>
<Relationships xmlns="http://schemas.openxmlformats.org/package/2006/relationships"><Relationship Id="rId8" Type="http://schemas.openxmlformats.org/officeDocument/2006/relationships/image" Target="../media/image11.svg" /><Relationship Id="rId13" Type="http://schemas.openxmlformats.org/officeDocument/2006/relationships/image" Target="../media/image16.png" /><Relationship Id="rId3" Type="http://schemas.openxmlformats.org/officeDocument/2006/relationships/image" Target="../media/image6.png" /><Relationship Id="rId7" Type="http://schemas.openxmlformats.org/officeDocument/2006/relationships/image" Target="../media/image10.png" /><Relationship Id="rId12" Type="http://schemas.openxmlformats.org/officeDocument/2006/relationships/image" Target="../media/image15.svg" /><Relationship Id="rId2" Type="http://schemas.openxmlformats.org/officeDocument/2006/relationships/notesSlide" Target="../notesSlides/notesSlide5.xml" /><Relationship Id="rId1" Type="http://schemas.openxmlformats.org/officeDocument/2006/relationships/slideLayout" Target="../slideLayouts/slideLayout6.xml" /><Relationship Id="rId6" Type="http://schemas.openxmlformats.org/officeDocument/2006/relationships/image" Target="../media/image9.svg" /><Relationship Id="rId11" Type="http://schemas.openxmlformats.org/officeDocument/2006/relationships/image" Target="../media/image14.png" /><Relationship Id="rId5" Type="http://schemas.openxmlformats.org/officeDocument/2006/relationships/image" Target="../media/image8.png" /><Relationship Id="rId10" Type="http://schemas.openxmlformats.org/officeDocument/2006/relationships/image" Target="../media/image13.svg" /><Relationship Id="rId4" Type="http://schemas.openxmlformats.org/officeDocument/2006/relationships/image" Target="../media/image7.svg" /><Relationship Id="rId9"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6.xml" /><Relationship Id="rId1" Type="http://schemas.openxmlformats.org/officeDocument/2006/relationships/slideLayout" Target="../slideLayouts/slideLayout9.xml" /><Relationship Id="rId4" Type="http://schemas.openxmlformats.org/officeDocument/2006/relationships/image" Target="../media/image16.png" /></Relationships>
</file>

<file path=ppt/slides/_rels/slide7.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7.xml" /><Relationship Id="rId1" Type="http://schemas.openxmlformats.org/officeDocument/2006/relationships/slideLayout" Target="../slideLayouts/slideLayout10.xml" /><Relationship Id="rId6" Type="http://schemas.openxmlformats.org/officeDocument/2006/relationships/image" Target="../media/image16.png" /><Relationship Id="rId5" Type="http://schemas.openxmlformats.org/officeDocument/2006/relationships/image" Target="../media/image20.png" /><Relationship Id="rId4" Type="http://schemas.openxmlformats.org/officeDocument/2006/relationships/image" Target="../media/image19.png" /></Relationships>
</file>

<file path=ppt/slides/_rels/slide8.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8.xml" /><Relationship Id="rId1" Type="http://schemas.openxmlformats.org/officeDocument/2006/relationships/slideLayout" Target="../slideLayouts/slideLayout11.xml"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245327" y="3512633"/>
            <a:ext cx="13626789" cy="2297151"/>
          </a:xfrm>
          <a:prstGeom prst="rect">
            <a:avLst/>
          </a:prstGeom>
          <a:noFill/>
          <a:ln/>
        </p:spPr>
        <p:txBody>
          <a:bodyPr wrap="square" lIns="0" tIns="0" rIns="0" bIns="0" rtlCol="0" anchor="t"/>
          <a:lstStyle/>
          <a:p>
            <a:pPr marL="0" indent="0" algn="ctr">
              <a:lnSpc>
                <a:spcPts val="4850"/>
              </a:lnSpc>
              <a:buNone/>
            </a:pPr>
            <a:r>
              <a:rPr lang="en-US" sz="6000" b="1" i="1" u="sng" dirty="0">
                <a:solidFill>
                  <a:schemeClr val="accent2">
                    <a:lumMod val="50000"/>
                  </a:schemeClr>
                </a:solidFill>
                <a:latin typeface="Nirmala UI" panose="020B0502040204020203" pitchFamily="34" charset="0"/>
                <a:ea typeface="Nirmala UI" panose="020B0502040204020203" pitchFamily="34" charset="0"/>
                <a:cs typeface="Nirmala UI" panose="020B0502040204020203" pitchFamily="34" charset="0"/>
              </a:rPr>
              <a:t>Global Energy Transition Analysis</a:t>
            </a:r>
          </a:p>
          <a:p>
            <a:pPr marL="0" indent="0" algn="ctr">
              <a:lnSpc>
                <a:spcPts val="4850"/>
              </a:lnSpc>
              <a:buNone/>
            </a:pPr>
            <a:endParaRPr lang="en-US" sz="6000" b="1" i="1" u="sng" dirty="0">
              <a:solidFill>
                <a:schemeClr val="accent2">
                  <a:lumMod val="50000"/>
                </a:schemeClr>
              </a:solidFill>
              <a:latin typeface="Nirmala UI" panose="020B0502040204020203" pitchFamily="34" charset="0"/>
              <a:ea typeface="Nirmala UI" panose="020B0502040204020203" pitchFamily="34" charset="0"/>
              <a:cs typeface="Nirmala UI" panose="020B0502040204020203" pitchFamily="34" charset="0"/>
            </a:endParaRPr>
          </a:p>
          <a:p>
            <a:pPr marL="0" indent="0" algn="ctr">
              <a:lnSpc>
                <a:spcPts val="4850"/>
              </a:lnSpc>
              <a:buNone/>
            </a:pPr>
            <a:r>
              <a:rPr lang="en-US" sz="6000" b="1" i="1" u="sng" dirty="0">
                <a:solidFill>
                  <a:schemeClr val="accent2">
                    <a:lumMod val="50000"/>
                  </a:schemeClr>
                </a:solidFill>
                <a:latin typeface="Nirmala UI" panose="020B0502040204020203" pitchFamily="34" charset="0"/>
                <a:ea typeface="Nirmala UI" panose="020B0502040204020203" pitchFamily="34" charset="0"/>
                <a:cs typeface="Nirmala UI" panose="020B0502040204020203" pitchFamily="34" charset="0"/>
              </a:rPr>
              <a:t> (1990–2024)</a:t>
            </a:r>
          </a:p>
        </p:txBody>
      </p:sp>
      <p:sp>
        <p:nvSpPr>
          <p:cNvPr id="4" name="Text 1"/>
          <p:cNvSpPr/>
          <p:nvPr/>
        </p:nvSpPr>
        <p:spPr>
          <a:xfrm>
            <a:off x="981308" y="5809784"/>
            <a:ext cx="12811370" cy="1248938"/>
          </a:xfrm>
          <a:prstGeom prst="rect">
            <a:avLst/>
          </a:prstGeom>
          <a:noFill/>
          <a:ln/>
        </p:spPr>
        <p:txBody>
          <a:bodyPr wrap="square" lIns="0" tIns="0" rIns="0" bIns="0" rtlCol="0" anchor="t"/>
          <a:lstStyle/>
          <a:p>
            <a:pPr marL="0" indent="0" algn="l">
              <a:lnSpc>
                <a:spcPts val="2600"/>
              </a:lnSpc>
              <a:buNone/>
            </a:pPr>
            <a:r>
              <a:rPr lang="en-US" sz="2800" b="1" u="sng" dirty="0">
                <a:solidFill>
                  <a:srgbClr val="432338"/>
                </a:solidFill>
                <a:latin typeface="Source Sans 3" pitchFamily="34" charset="0"/>
                <a:ea typeface="Source Sans 3" pitchFamily="34" charset="-122"/>
                <a:cs typeface="Source Sans 3" pitchFamily="34" charset="-120"/>
              </a:rPr>
              <a:t>A comprehensive examination of three decades of energy transformation, tracking the global shift towards sustainable power sources and its environmental implications.</a:t>
            </a:r>
            <a:endParaRPr lang="en-US" sz="2800" b="1" u="sng" dirty="0"/>
          </a:p>
        </p:txBody>
      </p:sp>
      <p:pic>
        <p:nvPicPr>
          <p:cNvPr id="6" name="Picture 5">
            <a:extLst>
              <a:ext uri="{FF2B5EF4-FFF2-40B4-BE49-F238E27FC236}">
                <a16:creationId xmlns:a16="http://schemas.microsoft.com/office/drawing/2014/main" id="{A220FE38-743B-F3AA-B4C1-D7DEE3B12205}"/>
              </a:ext>
            </a:extLst>
          </p:cNvPr>
          <p:cNvPicPr>
            <a:picLocks noChangeAspect="1"/>
          </p:cNvPicPr>
          <p:nvPr/>
        </p:nvPicPr>
        <p:blipFill>
          <a:blip r:embed="rId3"/>
          <a:stretch>
            <a:fillRect/>
          </a:stretch>
        </p:blipFill>
        <p:spPr>
          <a:xfrm>
            <a:off x="-1" y="-89210"/>
            <a:ext cx="14708459" cy="2928493"/>
          </a:xfrm>
          <a:prstGeom prst="rect">
            <a:avLst/>
          </a:prstGeom>
        </p:spPr>
      </p:pic>
      <p:pic>
        <p:nvPicPr>
          <p:cNvPr id="10" name="Picture 9">
            <a:extLst>
              <a:ext uri="{FF2B5EF4-FFF2-40B4-BE49-F238E27FC236}">
                <a16:creationId xmlns:a16="http://schemas.microsoft.com/office/drawing/2014/main" id="{E40201CF-6561-66EC-DFC3-AB14C21A71EB}"/>
              </a:ext>
            </a:extLst>
          </p:cNvPr>
          <p:cNvPicPr>
            <a:picLocks noChangeAspect="1"/>
          </p:cNvPicPr>
          <p:nvPr/>
        </p:nvPicPr>
        <p:blipFill>
          <a:blip r:embed="rId4"/>
          <a:stretch>
            <a:fillRect/>
          </a:stretch>
        </p:blipFill>
        <p:spPr>
          <a:xfrm flipV="1">
            <a:off x="8691739" y="7410474"/>
            <a:ext cx="5938661" cy="819126"/>
          </a:xfrm>
          <a:prstGeom prst="rect">
            <a:avLst/>
          </a:prstGeom>
        </p:spPr>
      </p:pic>
      <p:sp>
        <p:nvSpPr>
          <p:cNvPr id="12" name="TextBox 11">
            <a:extLst>
              <a:ext uri="{FF2B5EF4-FFF2-40B4-BE49-F238E27FC236}">
                <a16:creationId xmlns:a16="http://schemas.microsoft.com/office/drawing/2014/main" id="{159AF515-BF7A-A1D4-511F-AA790B137CEA}"/>
              </a:ext>
            </a:extLst>
          </p:cNvPr>
          <p:cNvSpPr txBox="1"/>
          <p:nvPr/>
        </p:nvSpPr>
        <p:spPr>
          <a:xfrm>
            <a:off x="5081286" y="0"/>
            <a:ext cx="8432015" cy="2923877"/>
          </a:xfrm>
          <a:prstGeom prst="rect">
            <a:avLst/>
          </a:prstGeom>
          <a:noFill/>
        </p:spPr>
        <p:txBody>
          <a:bodyPr wrap="square" rtlCol="0">
            <a:spAutoFit/>
          </a:bodyPr>
          <a:lstStyle/>
          <a:p>
            <a:r>
              <a:rPr lang="en-US" sz="2000" b="1" i="1" u="sng" dirty="0"/>
              <a:t>DATA ANALYTICS AND REPORTING INNOVATIVE PROJECT</a:t>
            </a:r>
          </a:p>
          <a:p>
            <a:endParaRPr lang="en-US" sz="2000" b="1" i="1" u="sng" dirty="0"/>
          </a:p>
          <a:p>
            <a:r>
              <a:rPr lang="en-US" dirty="0"/>
              <a:t>TOTAL GROUP MEMBERS : 2</a:t>
            </a:r>
          </a:p>
          <a:p>
            <a:r>
              <a:rPr lang="en-US" b="1" dirty="0"/>
              <a:t>1: NAME : SHUBHAM SRIVASTAVA  --  ROLL NO : 202410101150004</a:t>
            </a:r>
          </a:p>
          <a:p>
            <a:r>
              <a:rPr lang="en-US" b="1" dirty="0"/>
              <a:t>2: NAME : ASHISH KUMAR KHARWAR   --   ROLL NO : 202410101150006</a:t>
            </a:r>
          </a:p>
          <a:p>
            <a:r>
              <a:rPr lang="en-US" dirty="0"/>
              <a:t>COURSE : BTECH CSE (DS + AI )</a:t>
            </a:r>
          </a:p>
          <a:p>
            <a:r>
              <a:rPr lang="en-US" dirty="0"/>
              <a:t>SRMESTER : THIRD </a:t>
            </a:r>
          </a:p>
          <a:p>
            <a:r>
              <a:rPr lang="en-US" dirty="0"/>
              <a:t>GROUP : 31 </a:t>
            </a:r>
          </a:p>
          <a:p>
            <a:r>
              <a:rPr lang="en-US" dirty="0"/>
              <a:t>TOPIC : GLOBAL ENERGY TRANSITION ANALYSIS (1990-2024)</a:t>
            </a:r>
          </a:p>
          <a:p>
            <a:r>
              <a:rPr lang="en-US" dirty="0"/>
              <a:t> </a:t>
            </a:r>
            <a:endParaRPr lang="en-IN" dirty="0"/>
          </a:p>
        </p:txBody>
      </p:sp>
      <p:sp>
        <p:nvSpPr>
          <p:cNvPr id="8" name="TextBox 7">
            <a:extLst>
              <a:ext uri="{FF2B5EF4-FFF2-40B4-BE49-F238E27FC236}">
                <a16:creationId xmlns:a16="http://schemas.microsoft.com/office/drawing/2014/main" id="{6FDBAFBC-DD31-C034-8610-C785F480E42D}"/>
              </a:ext>
            </a:extLst>
          </p:cNvPr>
          <p:cNvSpPr txBox="1"/>
          <p:nvPr/>
        </p:nvSpPr>
        <p:spPr>
          <a:xfrm>
            <a:off x="11661069" y="7638585"/>
            <a:ext cx="2456375" cy="646331"/>
          </a:xfrm>
          <a:prstGeom prst="rect">
            <a:avLst/>
          </a:prstGeom>
          <a:noFill/>
        </p:spPr>
        <p:txBody>
          <a:bodyPr wrap="square" rtlCol="0">
            <a:spAutoFit/>
          </a:bodyPr>
          <a:lstStyle/>
          <a:p>
            <a:r>
              <a:rPr lang="en-US" sz="3600" b="1" i="1" dirty="0"/>
              <a:t>        NEXT-&gt;</a:t>
            </a:r>
            <a:endParaRPr lang="en-IN" sz="3600" b="1" i="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0218" y="543401"/>
            <a:ext cx="7145298" cy="581025"/>
          </a:xfrm>
          <a:prstGeom prst="rect">
            <a:avLst/>
          </a:prstGeom>
          <a:noFill/>
          <a:ln/>
        </p:spPr>
        <p:txBody>
          <a:bodyPr wrap="none" lIns="0" tIns="0" rIns="0" bIns="0" rtlCol="0" anchor="t"/>
          <a:lstStyle/>
          <a:p>
            <a:pPr marL="0" indent="0" algn="l">
              <a:lnSpc>
                <a:spcPts val="4550"/>
              </a:lnSpc>
              <a:buNone/>
            </a:pPr>
            <a:r>
              <a:rPr lang="en-US" sz="3650" b="1" u="sng" dirty="0">
                <a:solidFill>
                  <a:srgbClr val="371A2D"/>
                </a:solidFill>
                <a:latin typeface="Noto Serif HK Semi Bold" pitchFamily="34" charset="0"/>
                <a:ea typeface="Noto Serif HK Semi Bold" pitchFamily="34" charset="-122"/>
                <a:cs typeface="Noto Serif HK Semi Bold" pitchFamily="34" charset="-120"/>
              </a:rPr>
              <a:t>Research Tools &amp; Methodology</a:t>
            </a:r>
            <a:endParaRPr lang="en-US" sz="3650" b="1" u="sng" dirty="0"/>
          </a:p>
        </p:txBody>
      </p:sp>
      <p:sp>
        <p:nvSpPr>
          <p:cNvPr id="3" name="Text 1"/>
          <p:cNvSpPr/>
          <p:nvPr/>
        </p:nvSpPr>
        <p:spPr>
          <a:xfrm>
            <a:off x="790218" y="1519476"/>
            <a:ext cx="13049964" cy="631984"/>
          </a:xfrm>
          <a:prstGeom prst="rect">
            <a:avLst/>
          </a:prstGeom>
          <a:noFill/>
          <a:ln/>
        </p:spPr>
        <p:txBody>
          <a:bodyPr wrap="square" lIns="0" tIns="0" rIns="0" bIns="0" rtlCol="0" anchor="t"/>
          <a:lstStyle/>
          <a:p>
            <a:pPr marL="0" indent="0" algn="l">
              <a:lnSpc>
                <a:spcPts val="2450"/>
              </a:lnSpc>
              <a:buNone/>
            </a:pPr>
            <a:r>
              <a:rPr lang="en-US" sz="2400" b="1" u="sng" dirty="0">
                <a:solidFill>
                  <a:srgbClr val="432338"/>
                </a:solidFill>
                <a:latin typeface="Source Sans 3" pitchFamily="34" charset="0"/>
                <a:ea typeface="Source Sans 3" pitchFamily="34" charset="-122"/>
                <a:cs typeface="Source Sans 3" pitchFamily="34" charset="-120"/>
              </a:rPr>
              <a:t>This analysis leverages cutting-edge data science tools to process and visualise complex energy datasets spanning 34 years across multiple nations and continents.</a:t>
            </a:r>
            <a:endParaRPr lang="en-US" sz="2400" b="1" u="sng" dirty="0"/>
          </a:p>
        </p:txBody>
      </p:sp>
      <p:sp>
        <p:nvSpPr>
          <p:cNvPr id="4" name="Shape 2"/>
          <p:cNvSpPr/>
          <p:nvPr/>
        </p:nvSpPr>
        <p:spPr>
          <a:xfrm>
            <a:off x="790218" y="3289934"/>
            <a:ext cx="4218265" cy="1957150"/>
          </a:xfrm>
          <a:prstGeom prst="roundRect">
            <a:avLst>
              <a:gd name="adj" fmla="val 2888"/>
            </a:avLst>
          </a:prstGeom>
          <a:solidFill>
            <a:srgbClr val="F9D2EB"/>
          </a:solidFill>
          <a:ln w="7620">
            <a:solidFill>
              <a:srgbClr val="DFB8D1"/>
            </a:solidFill>
            <a:prstDash val="solid"/>
          </a:ln>
        </p:spPr>
        <p:txBody>
          <a:bodyPr/>
          <a:lstStyle/>
          <a:p>
            <a:endParaRPr lang="en-IN" dirty="0"/>
          </a:p>
        </p:txBody>
      </p:sp>
      <p:sp>
        <p:nvSpPr>
          <p:cNvPr id="7" name="Text 4"/>
          <p:cNvSpPr/>
          <p:nvPr/>
        </p:nvSpPr>
        <p:spPr>
          <a:xfrm>
            <a:off x="995303" y="3368993"/>
            <a:ext cx="2324219" cy="290513"/>
          </a:xfrm>
          <a:prstGeom prst="rect">
            <a:avLst/>
          </a:prstGeom>
          <a:noFill/>
          <a:ln/>
        </p:spPr>
        <p:txBody>
          <a:bodyPr wrap="none" lIns="0" tIns="0" rIns="0" bIns="0" rtlCol="0" anchor="t"/>
          <a:lstStyle/>
          <a:p>
            <a:pPr marL="0" indent="0" algn="l">
              <a:lnSpc>
                <a:spcPts val="2250"/>
              </a:lnSpc>
              <a:buNone/>
            </a:pPr>
            <a:r>
              <a:rPr lang="en-US" sz="2400" b="1" u="sng" dirty="0">
                <a:solidFill>
                  <a:srgbClr val="432338"/>
                </a:solidFill>
                <a:latin typeface="Noto Serif HK Semi Bold" pitchFamily="34" charset="0"/>
                <a:ea typeface="Noto Serif HK Semi Bold" pitchFamily="34" charset="-122"/>
                <a:cs typeface="Noto Serif HK Semi Bold" pitchFamily="34" charset="-120"/>
              </a:rPr>
              <a:t>Python</a:t>
            </a:r>
            <a:endParaRPr lang="en-US" sz="2400" b="1" u="sng" dirty="0"/>
          </a:p>
        </p:txBody>
      </p:sp>
      <p:sp>
        <p:nvSpPr>
          <p:cNvPr id="8" name="Text 5"/>
          <p:cNvSpPr/>
          <p:nvPr/>
        </p:nvSpPr>
        <p:spPr>
          <a:xfrm>
            <a:off x="995363" y="3777972"/>
            <a:ext cx="3807976" cy="1263968"/>
          </a:xfrm>
          <a:prstGeom prst="rect">
            <a:avLst/>
          </a:prstGeom>
          <a:noFill/>
          <a:ln/>
        </p:spPr>
        <p:txBody>
          <a:bodyPr wrap="square" lIns="0" tIns="0" rIns="0" bIns="0" rtlCol="0" anchor="t"/>
          <a:lstStyle/>
          <a:p>
            <a:pPr marL="0" indent="0" algn="l">
              <a:lnSpc>
                <a:spcPts val="2450"/>
              </a:lnSpc>
              <a:buNone/>
            </a:pPr>
            <a:r>
              <a:rPr lang="en-US" sz="1550" dirty="0">
                <a:solidFill>
                  <a:srgbClr val="432338"/>
                </a:solidFill>
                <a:latin typeface="Source Sans 3" pitchFamily="34" charset="0"/>
                <a:ea typeface="Source Sans 3" pitchFamily="34" charset="-122"/>
                <a:cs typeface="Source Sans 3" pitchFamily="34" charset="-120"/>
              </a:rPr>
              <a:t>Primary programming language for data processing, statistical analysis, and automation of complex computational workflows.</a:t>
            </a:r>
            <a:endParaRPr lang="en-US" sz="1550" dirty="0"/>
          </a:p>
        </p:txBody>
      </p:sp>
      <p:sp>
        <p:nvSpPr>
          <p:cNvPr id="9" name="Shape 6"/>
          <p:cNvSpPr/>
          <p:nvPr/>
        </p:nvSpPr>
        <p:spPr>
          <a:xfrm>
            <a:off x="5206008" y="3289934"/>
            <a:ext cx="4218265" cy="1957150"/>
          </a:xfrm>
          <a:prstGeom prst="roundRect">
            <a:avLst>
              <a:gd name="adj" fmla="val 2888"/>
            </a:avLst>
          </a:prstGeom>
          <a:solidFill>
            <a:srgbClr val="F9D2EB"/>
          </a:solidFill>
          <a:ln w="7620">
            <a:solidFill>
              <a:srgbClr val="DFB8D1"/>
            </a:solidFill>
            <a:prstDash val="solid"/>
          </a:ln>
        </p:spPr>
      </p:sp>
      <p:sp>
        <p:nvSpPr>
          <p:cNvPr id="12" name="Text 8"/>
          <p:cNvSpPr/>
          <p:nvPr/>
        </p:nvSpPr>
        <p:spPr>
          <a:xfrm>
            <a:off x="5411153" y="3368993"/>
            <a:ext cx="2324219" cy="290513"/>
          </a:xfrm>
          <a:prstGeom prst="rect">
            <a:avLst/>
          </a:prstGeom>
          <a:noFill/>
          <a:ln/>
        </p:spPr>
        <p:txBody>
          <a:bodyPr wrap="none" lIns="0" tIns="0" rIns="0" bIns="0" rtlCol="0" anchor="t"/>
          <a:lstStyle/>
          <a:p>
            <a:pPr marL="0" indent="0" algn="l">
              <a:lnSpc>
                <a:spcPts val="2250"/>
              </a:lnSpc>
              <a:buNone/>
            </a:pPr>
            <a:r>
              <a:rPr lang="en-US" sz="2400" b="1" u="sng" dirty="0">
                <a:solidFill>
                  <a:srgbClr val="432338"/>
                </a:solidFill>
                <a:latin typeface="Noto Serif HK Semi Bold" pitchFamily="34" charset="0"/>
                <a:ea typeface="Noto Serif HK Semi Bold" pitchFamily="34" charset="-122"/>
                <a:cs typeface="Noto Serif HK Semi Bold" pitchFamily="34" charset="-120"/>
              </a:rPr>
              <a:t>Pandas</a:t>
            </a:r>
            <a:endParaRPr lang="en-US" sz="2400" b="1" u="sng" dirty="0"/>
          </a:p>
        </p:txBody>
      </p:sp>
      <p:sp>
        <p:nvSpPr>
          <p:cNvPr id="13" name="Text 9"/>
          <p:cNvSpPr/>
          <p:nvPr/>
        </p:nvSpPr>
        <p:spPr>
          <a:xfrm>
            <a:off x="5411153" y="3777972"/>
            <a:ext cx="3807976" cy="1263968"/>
          </a:xfrm>
          <a:prstGeom prst="rect">
            <a:avLst/>
          </a:prstGeom>
          <a:noFill/>
          <a:ln/>
        </p:spPr>
        <p:txBody>
          <a:bodyPr wrap="square" lIns="0" tIns="0" rIns="0" bIns="0" rtlCol="0" anchor="t"/>
          <a:lstStyle/>
          <a:p>
            <a:pPr marL="0" indent="0" algn="l">
              <a:lnSpc>
                <a:spcPts val="2450"/>
              </a:lnSpc>
              <a:buNone/>
            </a:pPr>
            <a:r>
              <a:rPr lang="en-US" sz="1550" dirty="0">
                <a:solidFill>
                  <a:srgbClr val="432338"/>
                </a:solidFill>
                <a:latin typeface="Source Sans 3" pitchFamily="34" charset="0"/>
                <a:ea typeface="Source Sans 3" pitchFamily="34" charset="-122"/>
                <a:cs typeface="Source Sans 3" pitchFamily="34" charset="-120"/>
              </a:rPr>
              <a:t>Essential library for data manipulation, cleaning datasets, and performing sophisticated transformations on energy statistics.</a:t>
            </a:r>
            <a:endParaRPr lang="en-US" sz="1550" dirty="0"/>
          </a:p>
        </p:txBody>
      </p:sp>
      <p:sp>
        <p:nvSpPr>
          <p:cNvPr id="14" name="Shape 10"/>
          <p:cNvSpPr/>
          <p:nvPr/>
        </p:nvSpPr>
        <p:spPr>
          <a:xfrm>
            <a:off x="9621798" y="3289934"/>
            <a:ext cx="4218265" cy="1957150"/>
          </a:xfrm>
          <a:prstGeom prst="roundRect">
            <a:avLst>
              <a:gd name="adj" fmla="val 2888"/>
            </a:avLst>
          </a:prstGeom>
          <a:solidFill>
            <a:srgbClr val="F9D2EB"/>
          </a:solidFill>
          <a:ln w="7620">
            <a:solidFill>
              <a:srgbClr val="DFB8D1"/>
            </a:solidFill>
            <a:prstDash val="solid"/>
          </a:ln>
        </p:spPr>
      </p:sp>
      <p:sp>
        <p:nvSpPr>
          <p:cNvPr id="17" name="Text 12"/>
          <p:cNvSpPr/>
          <p:nvPr/>
        </p:nvSpPr>
        <p:spPr>
          <a:xfrm>
            <a:off x="9826943" y="3368993"/>
            <a:ext cx="2324219" cy="290513"/>
          </a:xfrm>
          <a:prstGeom prst="rect">
            <a:avLst/>
          </a:prstGeom>
          <a:noFill/>
          <a:ln/>
        </p:spPr>
        <p:txBody>
          <a:bodyPr wrap="none" lIns="0" tIns="0" rIns="0" bIns="0" rtlCol="0" anchor="t"/>
          <a:lstStyle/>
          <a:p>
            <a:pPr marL="0" indent="0" algn="l">
              <a:lnSpc>
                <a:spcPts val="2250"/>
              </a:lnSpc>
              <a:buNone/>
            </a:pPr>
            <a:r>
              <a:rPr lang="en-US" sz="2400" b="1" u="sng" dirty="0">
                <a:solidFill>
                  <a:srgbClr val="432338"/>
                </a:solidFill>
                <a:latin typeface="Noto Serif HK Semi Bold" pitchFamily="34" charset="0"/>
                <a:ea typeface="Noto Serif HK Semi Bold" pitchFamily="34" charset="-122"/>
                <a:cs typeface="Noto Serif HK Semi Bold" pitchFamily="34" charset="-120"/>
              </a:rPr>
              <a:t>Matplotlib</a:t>
            </a:r>
            <a:endParaRPr lang="en-US" sz="2400" b="1" u="sng" dirty="0"/>
          </a:p>
        </p:txBody>
      </p:sp>
      <p:sp>
        <p:nvSpPr>
          <p:cNvPr id="18" name="Text 13"/>
          <p:cNvSpPr/>
          <p:nvPr/>
        </p:nvSpPr>
        <p:spPr>
          <a:xfrm>
            <a:off x="9826943" y="3777972"/>
            <a:ext cx="3807976" cy="947976"/>
          </a:xfrm>
          <a:prstGeom prst="rect">
            <a:avLst/>
          </a:prstGeom>
          <a:noFill/>
          <a:ln/>
        </p:spPr>
        <p:txBody>
          <a:bodyPr wrap="square" lIns="0" tIns="0" rIns="0" bIns="0" rtlCol="0" anchor="t"/>
          <a:lstStyle/>
          <a:p>
            <a:pPr marL="0" indent="0" algn="l">
              <a:lnSpc>
                <a:spcPts val="2450"/>
              </a:lnSpc>
              <a:buNone/>
            </a:pPr>
            <a:r>
              <a:rPr lang="en-US" sz="1550" dirty="0">
                <a:solidFill>
                  <a:srgbClr val="432338"/>
                </a:solidFill>
                <a:latin typeface="Source Sans 3" pitchFamily="34" charset="0"/>
                <a:ea typeface="Source Sans 3" pitchFamily="34" charset="-122"/>
                <a:cs typeface="Source Sans 3" pitchFamily="34" charset="-120"/>
              </a:rPr>
              <a:t>Foundational visualisation library enabling creation of publication-quality charts, graphs, and custom visual representations.</a:t>
            </a:r>
            <a:endParaRPr lang="en-US" sz="1550" dirty="0"/>
          </a:p>
        </p:txBody>
      </p:sp>
      <p:sp>
        <p:nvSpPr>
          <p:cNvPr id="19" name="Shape 14"/>
          <p:cNvSpPr/>
          <p:nvPr/>
        </p:nvSpPr>
        <p:spPr>
          <a:xfrm>
            <a:off x="790218" y="6242447"/>
            <a:ext cx="6426160" cy="1443633"/>
          </a:xfrm>
          <a:prstGeom prst="roundRect">
            <a:avLst>
              <a:gd name="adj" fmla="val 3702"/>
            </a:avLst>
          </a:prstGeom>
          <a:solidFill>
            <a:srgbClr val="F9D2EB"/>
          </a:solidFill>
          <a:ln w="7620">
            <a:solidFill>
              <a:srgbClr val="DFB8D1"/>
            </a:solidFill>
            <a:prstDash val="solid"/>
          </a:ln>
        </p:spPr>
      </p:sp>
      <p:sp>
        <p:nvSpPr>
          <p:cNvPr id="22" name="Text 16"/>
          <p:cNvSpPr/>
          <p:nvPr/>
        </p:nvSpPr>
        <p:spPr>
          <a:xfrm>
            <a:off x="995363" y="6419611"/>
            <a:ext cx="2324219" cy="290513"/>
          </a:xfrm>
          <a:prstGeom prst="rect">
            <a:avLst/>
          </a:prstGeom>
          <a:noFill/>
          <a:ln/>
        </p:spPr>
        <p:txBody>
          <a:bodyPr wrap="none" lIns="0" tIns="0" rIns="0" bIns="0" rtlCol="0" anchor="t"/>
          <a:lstStyle/>
          <a:p>
            <a:pPr marL="0" indent="0" algn="l">
              <a:lnSpc>
                <a:spcPts val="2250"/>
              </a:lnSpc>
              <a:buNone/>
            </a:pPr>
            <a:r>
              <a:rPr lang="en-US" sz="2400" b="1" u="sng" dirty="0">
                <a:solidFill>
                  <a:srgbClr val="432338"/>
                </a:solidFill>
                <a:latin typeface="Noto Serif HK Semi Bold" pitchFamily="34" charset="0"/>
                <a:ea typeface="Noto Serif HK Semi Bold" pitchFamily="34" charset="-122"/>
                <a:cs typeface="Noto Serif HK Semi Bold" pitchFamily="34" charset="-120"/>
              </a:rPr>
              <a:t>Seaborn</a:t>
            </a:r>
            <a:endParaRPr lang="en-US" sz="2400" b="1" u="sng" dirty="0"/>
          </a:p>
        </p:txBody>
      </p:sp>
      <p:sp>
        <p:nvSpPr>
          <p:cNvPr id="23" name="Text 17"/>
          <p:cNvSpPr/>
          <p:nvPr/>
        </p:nvSpPr>
        <p:spPr>
          <a:xfrm>
            <a:off x="995363" y="6848951"/>
            <a:ext cx="6015871" cy="631984"/>
          </a:xfrm>
          <a:prstGeom prst="rect">
            <a:avLst/>
          </a:prstGeom>
          <a:noFill/>
          <a:ln/>
        </p:spPr>
        <p:txBody>
          <a:bodyPr wrap="square" lIns="0" tIns="0" rIns="0" bIns="0" rtlCol="0" anchor="t"/>
          <a:lstStyle/>
          <a:p>
            <a:pPr marL="0" indent="0" algn="l">
              <a:lnSpc>
                <a:spcPts val="2450"/>
              </a:lnSpc>
              <a:buNone/>
            </a:pPr>
            <a:r>
              <a:rPr lang="en-US" sz="1550" dirty="0">
                <a:solidFill>
                  <a:srgbClr val="432338"/>
                </a:solidFill>
                <a:latin typeface="Source Sans 3" pitchFamily="34" charset="0"/>
                <a:ea typeface="Source Sans 3" pitchFamily="34" charset="-122"/>
                <a:cs typeface="Source Sans 3" pitchFamily="34" charset="-120"/>
              </a:rPr>
              <a:t>Advanced statistical visualisation tool providing aesthetically refined graphics and complex correlation matrices.</a:t>
            </a:r>
            <a:endParaRPr lang="en-US" sz="1550" dirty="0"/>
          </a:p>
        </p:txBody>
      </p:sp>
      <p:sp>
        <p:nvSpPr>
          <p:cNvPr id="24" name="Shape 18"/>
          <p:cNvSpPr/>
          <p:nvPr/>
        </p:nvSpPr>
        <p:spPr>
          <a:xfrm>
            <a:off x="7413903" y="6242446"/>
            <a:ext cx="6426160" cy="1443634"/>
          </a:xfrm>
          <a:prstGeom prst="roundRect">
            <a:avLst>
              <a:gd name="adj" fmla="val 3702"/>
            </a:avLst>
          </a:prstGeom>
          <a:solidFill>
            <a:srgbClr val="F9D2EB"/>
          </a:solidFill>
          <a:ln w="7620">
            <a:solidFill>
              <a:srgbClr val="DFB8D1"/>
            </a:solidFill>
            <a:prstDash val="solid"/>
          </a:ln>
        </p:spPr>
      </p:sp>
      <p:sp>
        <p:nvSpPr>
          <p:cNvPr id="27" name="Text 20"/>
          <p:cNvSpPr/>
          <p:nvPr/>
        </p:nvSpPr>
        <p:spPr>
          <a:xfrm>
            <a:off x="7619048" y="6439972"/>
            <a:ext cx="2324219" cy="290513"/>
          </a:xfrm>
          <a:prstGeom prst="rect">
            <a:avLst/>
          </a:prstGeom>
          <a:noFill/>
          <a:ln/>
        </p:spPr>
        <p:txBody>
          <a:bodyPr wrap="none" lIns="0" tIns="0" rIns="0" bIns="0" rtlCol="0" anchor="t"/>
          <a:lstStyle/>
          <a:p>
            <a:pPr marL="0" indent="0" algn="l">
              <a:lnSpc>
                <a:spcPts val="2250"/>
              </a:lnSpc>
              <a:buNone/>
            </a:pPr>
            <a:r>
              <a:rPr lang="en-US" sz="2400" b="1" u="sng" dirty="0">
                <a:solidFill>
                  <a:srgbClr val="432338"/>
                </a:solidFill>
                <a:latin typeface="Noto Serif HK Semi Bold" pitchFamily="34" charset="0"/>
                <a:ea typeface="Noto Serif HK Semi Bold" pitchFamily="34" charset="-122"/>
                <a:cs typeface="Noto Serif HK Semi Bold" pitchFamily="34" charset="-120"/>
              </a:rPr>
              <a:t>Google Colab</a:t>
            </a:r>
            <a:endParaRPr lang="en-US" sz="2400" b="1" u="sng" dirty="0"/>
          </a:p>
        </p:txBody>
      </p:sp>
      <p:sp>
        <p:nvSpPr>
          <p:cNvPr id="28" name="Text 21"/>
          <p:cNvSpPr/>
          <p:nvPr/>
        </p:nvSpPr>
        <p:spPr>
          <a:xfrm>
            <a:off x="7619048" y="6848951"/>
            <a:ext cx="6015871" cy="631984"/>
          </a:xfrm>
          <a:prstGeom prst="rect">
            <a:avLst/>
          </a:prstGeom>
          <a:noFill/>
          <a:ln/>
        </p:spPr>
        <p:txBody>
          <a:bodyPr wrap="square" lIns="0" tIns="0" rIns="0" bIns="0" rtlCol="0" anchor="t"/>
          <a:lstStyle/>
          <a:p>
            <a:pPr marL="0" indent="0" algn="l">
              <a:lnSpc>
                <a:spcPts val="2450"/>
              </a:lnSpc>
              <a:buNone/>
            </a:pPr>
            <a:r>
              <a:rPr lang="en-US" sz="1550" dirty="0">
                <a:solidFill>
                  <a:srgbClr val="432338"/>
                </a:solidFill>
                <a:latin typeface="Source Sans 3" pitchFamily="34" charset="0"/>
                <a:ea typeface="Source Sans 3" pitchFamily="34" charset="-122"/>
                <a:cs typeface="Source Sans 3" pitchFamily="34" charset="-120"/>
              </a:rPr>
              <a:t>Cloud-based development environment facilitating collaborative research, GPU acceleration, and seamless data accessibility.</a:t>
            </a:r>
            <a:endParaRPr lang="en-US" sz="1550" dirty="0"/>
          </a:p>
        </p:txBody>
      </p:sp>
      <p:pic>
        <p:nvPicPr>
          <p:cNvPr id="30" name="Picture 29">
            <a:extLst>
              <a:ext uri="{FF2B5EF4-FFF2-40B4-BE49-F238E27FC236}">
                <a16:creationId xmlns:a16="http://schemas.microsoft.com/office/drawing/2014/main" id="{0334BE10-2FF6-5EAB-9C50-558F7D9AC771}"/>
              </a:ext>
            </a:extLst>
          </p:cNvPr>
          <p:cNvPicPr>
            <a:picLocks noChangeAspect="1"/>
          </p:cNvPicPr>
          <p:nvPr/>
        </p:nvPicPr>
        <p:blipFill>
          <a:blip r:embed="rId3"/>
          <a:stretch>
            <a:fillRect/>
          </a:stretch>
        </p:blipFill>
        <p:spPr>
          <a:xfrm>
            <a:off x="12144028" y="7804546"/>
            <a:ext cx="2486372" cy="342948"/>
          </a:xfrm>
          <a:prstGeom prst="rect">
            <a:avLst/>
          </a:prstGeom>
        </p:spPr>
      </p:pic>
      <p:sp>
        <p:nvSpPr>
          <p:cNvPr id="6" name="TextBox 5">
            <a:extLst>
              <a:ext uri="{FF2B5EF4-FFF2-40B4-BE49-F238E27FC236}">
                <a16:creationId xmlns:a16="http://schemas.microsoft.com/office/drawing/2014/main" id="{557412E5-AC87-3A37-FC0E-CE755D99D826}"/>
              </a:ext>
            </a:extLst>
          </p:cNvPr>
          <p:cNvSpPr txBox="1"/>
          <p:nvPr/>
        </p:nvSpPr>
        <p:spPr>
          <a:xfrm>
            <a:off x="12868506" y="7804546"/>
            <a:ext cx="1650381" cy="523220"/>
          </a:xfrm>
          <a:prstGeom prst="rect">
            <a:avLst/>
          </a:prstGeom>
          <a:noFill/>
        </p:spPr>
        <p:txBody>
          <a:bodyPr wrap="square" rtlCol="0">
            <a:spAutoFit/>
          </a:bodyPr>
          <a:lstStyle/>
          <a:p>
            <a:r>
              <a:rPr lang="en-US" sz="2800" b="1" dirty="0"/>
              <a:t>NEXT-&gt;</a:t>
            </a:r>
            <a:endParaRPr lang="en-IN" sz="28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05909" y="416600"/>
            <a:ext cx="5822156" cy="445532"/>
          </a:xfrm>
          <a:prstGeom prst="rect">
            <a:avLst/>
          </a:prstGeom>
          <a:noFill/>
          <a:ln/>
        </p:spPr>
        <p:txBody>
          <a:bodyPr wrap="none" lIns="0" tIns="0" rIns="0" bIns="0" rtlCol="0" anchor="t"/>
          <a:lstStyle/>
          <a:p>
            <a:pPr marL="0" indent="0" algn="l">
              <a:lnSpc>
                <a:spcPts val="3500"/>
              </a:lnSpc>
              <a:buNone/>
            </a:pPr>
            <a:r>
              <a:rPr lang="en-US" sz="3200" b="1" u="sng" dirty="0">
                <a:solidFill>
                  <a:srgbClr val="371A2D"/>
                </a:solidFill>
                <a:latin typeface="Noto Serif HK Semi Bold" pitchFamily="34" charset="0"/>
                <a:ea typeface="Noto Serif HK Semi Bold" pitchFamily="34" charset="-122"/>
                <a:cs typeface="Noto Serif HK Semi Bold" pitchFamily="34" charset="-120"/>
              </a:rPr>
              <a:t>Project Outcomes &amp; Deliverables</a:t>
            </a:r>
            <a:endParaRPr lang="en-US" sz="3200" b="1" u="sng" dirty="0"/>
          </a:p>
        </p:txBody>
      </p:sp>
      <p:pic>
        <p:nvPicPr>
          <p:cNvPr id="3" name="Image 0" descr="preencoded.png"/>
          <p:cNvPicPr>
            <a:picLocks noChangeAspect="1"/>
          </p:cNvPicPr>
          <p:nvPr/>
        </p:nvPicPr>
        <p:blipFill>
          <a:blip r:embed="rId3"/>
          <a:stretch>
            <a:fillRect/>
          </a:stretch>
        </p:blipFill>
        <p:spPr>
          <a:xfrm>
            <a:off x="605909" y="1259681"/>
            <a:ext cx="6524506" cy="6524506"/>
          </a:xfrm>
          <a:prstGeom prst="rect">
            <a:avLst/>
          </a:prstGeom>
        </p:spPr>
      </p:pic>
      <p:sp>
        <p:nvSpPr>
          <p:cNvPr id="4" name="Text 1"/>
          <p:cNvSpPr/>
          <p:nvPr/>
        </p:nvSpPr>
        <p:spPr>
          <a:xfrm>
            <a:off x="7507605" y="1225629"/>
            <a:ext cx="6524506" cy="484584"/>
          </a:xfrm>
          <a:prstGeom prst="rect">
            <a:avLst/>
          </a:prstGeom>
          <a:noFill/>
          <a:ln/>
        </p:spPr>
        <p:txBody>
          <a:bodyPr wrap="square" lIns="0" tIns="0" rIns="0" bIns="0" rtlCol="0" anchor="t"/>
          <a:lstStyle/>
          <a:p>
            <a:pPr marL="0" indent="0" algn="l">
              <a:lnSpc>
                <a:spcPts val="1900"/>
              </a:lnSpc>
              <a:buNone/>
            </a:pPr>
            <a:r>
              <a:rPr lang="en-US" sz="1150" dirty="0">
                <a:solidFill>
                  <a:srgbClr val="432338"/>
                </a:solidFill>
                <a:latin typeface="Source Sans 3" pitchFamily="34" charset="0"/>
                <a:ea typeface="Source Sans 3" pitchFamily="34" charset="-122"/>
                <a:cs typeface="Source Sans 3" pitchFamily="34" charset="-120"/>
              </a:rPr>
              <a:t>This comprehensive study delivers critical insights into the evolution of global energy systems over three transformative decades.</a:t>
            </a:r>
            <a:endParaRPr lang="en-US" sz="1150" dirty="0"/>
          </a:p>
        </p:txBody>
      </p:sp>
      <p:sp>
        <p:nvSpPr>
          <p:cNvPr id="6" name="Text 3"/>
          <p:cNvSpPr/>
          <p:nvPr/>
        </p:nvSpPr>
        <p:spPr>
          <a:xfrm>
            <a:off x="7999809" y="1932623"/>
            <a:ext cx="1920716" cy="222766"/>
          </a:xfrm>
          <a:prstGeom prst="rect">
            <a:avLst/>
          </a:prstGeom>
          <a:noFill/>
          <a:ln/>
        </p:spPr>
        <p:txBody>
          <a:bodyPr wrap="none" lIns="0" tIns="0" rIns="0" bIns="0" rtlCol="0" anchor="t"/>
          <a:lstStyle/>
          <a:p>
            <a:pPr marL="0" indent="0" algn="l">
              <a:lnSpc>
                <a:spcPts val="1750"/>
              </a:lnSpc>
              <a:buNone/>
            </a:pPr>
            <a:r>
              <a:rPr lang="en-US" sz="2400" b="1" u="sng" dirty="0">
                <a:solidFill>
                  <a:srgbClr val="432338"/>
                </a:solidFill>
                <a:latin typeface="Noto Serif HK Semi Bold" pitchFamily="34" charset="0"/>
                <a:ea typeface="Noto Serif HK Semi Bold" pitchFamily="34" charset="-122"/>
                <a:cs typeface="Noto Serif HK Semi Bold" pitchFamily="34" charset="-120"/>
              </a:rPr>
              <a:t>1: Global Energy Trends</a:t>
            </a:r>
            <a:endParaRPr lang="en-US" sz="2400" b="1" u="sng" dirty="0"/>
          </a:p>
        </p:txBody>
      </p:sp>
      <p:sp>
        <p:nvSpPr>
          <p:cNvPr id="7" name="Text 4"/>
          <p:cNvSpPr/>
          <p:nvPr/>
        </p:nvSpPr>
        <p:spPr>
          <a:xfrm>
            <a:off x="7999809" y="2306836"/>
            <a:ext cx="6032302" cy="484584"/>
          </a:xfrm>
          <a:prstGeom prst="rect">
            <a:avLst/>
          </a:prstGeom>
          <a:noFill/>
          <a:ln/>
        </p:spPr>
        <p:txBody>
          <a:bodyPr wrap="square" lIns="0" tIns="0" rIns="0" bIns="0" rtlCol="0" anchor="t"/>
          <a:lstStyle/>
          <a:p>
            <a:pPr marL="0" indent="0" algn="l">
              <a:lnSpc>
                <a:spcPts val="1900"/>
              </a:lnSpc>
              <a:buNone/>
            </a:pPr>
            <a:r>
              <a:rPr lang="en-US" sz="1150" dirty="0">
                <a:solidFill>
                  <a:srgbClr val="432338"/>
                </a:solidFill>
                <a:latin typeface="Source Sans 3" pitchFamily="34" charset="0"/>
                <a:ea typeface="Source Sans 3" pitchFamily="34" charset="-122"/>
                <a:cs typeface="Source Sans 3" pitchFamily="34" charset="-120"/>
              </a:rPr>
              <a:t>Detailed mapping of energy consumption patterns, generation methods, and capacity expansion across 150+ countries from 1990 to 2024.</a:t>
            </a:r>
            <a:endParaRPr lang="en-US" sz="1150" dirty="0"/>
          </a:p>
        </p:txBody>
      </p:sp>
      <p:sp>
        <p:nvSpPr>
          <p:cNvPr id="9" name="Text 6"/>
          <p:cNvSpPr/>
          <p:nvPr/>
        </p:nvSpPr>
        <p:spPr>
          <a:xfrm>
            <a:off x="7999809" y="3146346"/>
            <a:ext cx="2362914" cy="222766"/>
          </a:xfrm>
          <a:prstGeom prst="rect">
            <a:avLst/>
          </a:prstGeom>
          <a:noFill/>
          <a:ln/>
        </p:spPr>
        <p:txBody>
          <a:bodyPr wrap="none" lIns="0" tIns="0" rIns="0" bIns="0" rtlCol="0" anchor="t"/>
          <a:lstStyle/>
          <a:p>
            <a:pPr marL="0" indent="0" algn="l">
              <a:lnSpc>
                <a:spcPts val="1750"/>
              </a:lnSpc>
              <a:buNone/>
            </a:pPr>
            <a:r>
              <a:rPr lang="en-US" sz="2400" b="1" u="sng" dirty="0">
                <a:solidFill>
                  <a:srgbClr val="432338"/>
                </a:solidFill>
                <a:latin typeface="Noto Serif HK Semi Bold" pitchFamily="34" charset="0"/>
                <a:ea typeface="Noto Serif HK Semi Bold" pitchFamily="34" charset="-122"/>
                <a:cs typeface="Noto Serif HK Semi Bold" pitchFamily="34" charset="-120"/>
              </a:rPr>
              <a:t>2: Renewable Energy Growth</a:t>
            </a:r>
            <a:endParaRPr lang="en-US" sz="2400" b="1" u="sng" dirty="0"/>
          </a:p>
        </p:txBody>
      </p:sp>
      <p:sp>
        <p:nvSpPr>
          <p:cNvPr id="10" name="Text 7"/>
          <p:cNvSpPr/>
          <p:nvPr/>
        </p:nvSpPr>
        <p:spPr>
          <a:xfrm>
            <a:off x="7999809" y="3520559"/>
            <a:ext cx="6032302" cy="484584"/>
          </a:xfrm>
          <a:prstGeom prst="rect">
            <a:avLst/>
          </a:prstGeom>
          <a:noFill/>
          <a:ln/>
        </p:spPr>
        <p:txBody>
          <a:bodyPr wrap="square" lIns="0" tIns="0" rIns="0" bIns="0" rtlCol="0" anchor="t"/>
          <a:lstStyle/>
          <a:p>
            <a:pPr marL="0" indent="0" algn="l">
              <a:lnSpc>
                <a:spcPts val="1900"/>
              </a:lnSpc>
              <a:buNone/>
            </a:pPr>
            <a:r>
              <a:rPr lang="en-US" sz="1150" dirty="0">
                <a:solidFill>
                  <a:srgbClr val="432338"/>
                </a:solidFill>
                <a:latin typeface="Source Sans 3" pitchFamily="34" charset="0"/>
                <a:ea typeface="Source Sans 3" pitchFamily="34" charset="-122"/>
                <a:cs typeface="Source Sans 3" pitchFamily="34" charset="-120"/>
              </a:rPr>
              <a:t>Quantification of solar, wind, hydro, and other renewable sources' exponential expansion, including investment flows and capacity additions.</a:t>
            </a:r>
            <a:endParaRPr lang="en-US" sz="1150" dirty="0"/>
          </a:p>
        </p:txBody>
      </p:sp>
      <p:sp>
        <p:nvSpPr>
          <p:cNvPr id="12" name="Text 9"/>
          <p:cNvSpPr/>
          <p:nvPr/>
        </p:nvSpPr>
        <p:spPr>
          <a:xfrm>
            <a:off x="7999809" y="4360069"/>
            <a:ext cx="1908096" cy="222766"/>
          </a:xfrm>
          <a:prstGeom prst="rect">
            <a:avLst/>
          </a:prstGeom>
          <a:noFill/>
          <a:ln/>
        </p:spPr>
        <p:txBody>
          <a:bodyPr wrap="none" lIns="0" tIns="0" rIns="0" bIns="0" rtlCol="0" anchor="t"/>
          <a:lstStyle/>
          <a:p>
            <a:pPr marL="0" indent="0" algn="l">
              <a:lnSpc>
                <a:spcPts val="1750"/>
              </a:lnSpc>
              <a:buNone/>
            </a:pPr>
            <a:r>
              <a:rPr lang="en-US" sz="2400" b="1" u="sng" dirty="0">
                <a:solidFill>
                  <a:srgbClr val="432338"/>
                </a:solidFill>
                <a:latin typeface="Noto Serif HK Semi Bold" pitchFamily="34" charset="0"/>
                <a:ea typeface="Noto Serif HK Semi Bold" pitchFamily="34" charset="-122"/>
                <a:cs typeface="Noto Serif HK Semi Bold" pitchFamily="34" charset="-120"/>
              </a:rPr>
              <a:t>3: Fossil Fuel Trajectory</a:t>
            </a:r>
            <a:endParaRPr lang="en-US" sz="2400" b="1" u="sng" dirty="0"/>
          </a:p>
        </p:txBody>
      </p:sp>
      <p:sp>
        <p:nvSpPr>
          <p:cNvPr id="13" name="Text 10"/>
          <p:cNvSpPr/>
          <p:nvPr/>
        </p:nvSpPr>
        <p:spPr>
          <a:xfrm>
            <a:off x="7999809" y="4734282"/>
            <a:ext cx="6032302" cy="484584"/>
          </a:xfrm>
          <a:prstGeom prst="rect">
            <a:avLst/>
          </a:prstGeom>
          <a:noFill/>
          <a:ln/>
        </p:spPr>
        <p:txBody>
          <a:bodyPr wrap="square" lIns="0" tIns="0" rIns="0" bIns="0" rtlCol="0" anchor="t"/>
          <a:lstStyle/>
          <a:p>
            <a:pPr marL="0" indent="0" algn="l">
              <a:lnSpc>
                <a:spcPts val="1900"/>
              </a:lnSpc>
              <a:buNone/>
            </a:pPr>
            <a:r>
              <a:rPr lang="en-US" sz="1150" dirty="0">
                <a:solidFill>
                  <a:srgbClr val="432338"/>
                </a:solidFill>
                <a:latin typeface="Source Sans 3" pitchFamily="34" charset="0"/>
                <a:ea typeface="Source Sans 3" pitchFamily="34" charset="-122"/>
                <a:cs typeface="Source Sans 3" pitchFamily="34" charset="-120"/>
              </a:rPr>
              <a:t>Analysis of coal, oil, and natural gas consumption decline in developed nations and transition dynamics in emerging economies.</a:t>
            </a:r>
            <a:endParaRPr lang="en-US" sz="1150" dirty="0"/>
          </a:p>
        </p:txBody>
      </p:sp>
      <p:sp>
        <p:nvSpPr>
          <p:cNvPr id="15" name="Text 12"/>
          <p:cNvSpPr/>
          <p:nvPr/>
        </p:nvSpPr>
        <p:spPr>
          <a:xfrm>
            <a:off x="7999809" y="5573792"/>
            <a:ext cx="1978581" cy="222766"/>
          </a:xfrm>
          <a:prstGeom prst="rect">
            <a:avLst/>
          </a:prstGeom>
          <a:noFill/>
          <a:ln/>
        </p:spPr>
        <p:txBody>
          <a:bodyPr wrap="none" lIns="0" tIns="0" rIns="0" bIns="0" rtlCol="0" anchor="t"/>
          <a:lstStyle/>
          <a:p>
            <a:pPr marL="0" indent="0" algn="l">
              <a:lnSpc>
                <a:spcPts val="1750"/>
              </a:lnSpc>
              <a:buNone/>
            </a:pPr>
            <a:r>
              <a:rPr lang="en-US" sz="2400" b="1" u="sng" dirty="0">
                <a:solidFill>
                  <a:srgbClr val="432338"/>
                </a:solidFill>
                <a:latin typeface="Noto Serif HK Semi Bold" pitchFamily="34" charset="0"/>
                <a:ea typeface="Noto Serif HK Semi Bold" pitchFamily="34" charset="-122"/>
                <a:cs typeface="Noto Serif HK Semi Bold" pitchFamily="34" charset="-120"/>
              </a:rPr>
              <a:t>4: CO₂ Emission Patterns</a:t>
            </a:r>
            <a:endParaRPr lang="en-US" sz="2400" b="1" u="sng" dirty="0"/>
          </a:p>
        </p:txBody>
      </p:sp>
      <p:sp>
        <p:nvSpPr>
          <p:cNvPr id="16" name="Text 13"/>
          <p:cNvSpPr/>
          <p:nvPr/>
        </p:nvSpPr>
        <p:spPr>
          <a:xfrm>
            <a:off x="7999809" y="5948005"/>
            <a:ext cx="6032302" cy="484584"/>
          </a:xfrm>
          <a:prstGeom prst="rect">
            <a:avLst/>
          </a:prstGeom>
          <a:noFill/>
          <a:ln/>
        </p:spPr>
        <p:txBody>
          <a:bodyPr wrap="square" lIns="0" tIns="0" rIns="0" bIns="0" rtlCol="0" anchor="t"/>
          <a:lstStyle/>
          <a:p>
            <a:pPr marL="0" indent="0" algn="l">
              <a:lnSpc>
                <a:spcPts val="1900"/>
              </a:lnSpc>
              <a:buNone/>
            </a:pPr>
            <a:r>
              <a:rPr lang="en-US" sz="1150" dirty="0">
                <a:solidFill>
                  <a:srgbClr val="432338"/>
                </a:solidFill>
                <a:latin typeface="Source Sans 3" pitchFamily="34" charset="0"/>
                <a:ea typeface="Source Sans 3" pitchFamily="34" charset="-122"/>
                <a:cs typeface="Source Sans 3" pitchFamily="34" charset="-120"/>
              </a:rPr>
              <a:t>Correlation between energy source transitions and greenhouse gas reduction, identifying success stories and persistent challenges.</a:t>
            </a:r>
            <a:endParaRPr lang="en-US" sz="1150" dirty="0"/>
          </a:p>
        </p:txBody>
      </p:sp>
      <p:sp>
        <p:nvSpPr>
          <p:cNvPr id="18" name="Text 15"/>
          <p:cNvSpPr/>
          <p:nvPr/>
        </p:nvSpPr>
        <p:spPr>
          <a:xfrm>
            <a:off x="7999809" y="6787515"/>
            <a:ext cx="1827133" cy="222766"/>
          </a:xfrm>
          <a:prstGeom prst="rect">
            <a:avLst/>
          </a:prstGeom>
          <a:noFill/>
          <a:ln/>
        </p:spPr>
        <p:txBody>
          <a:bodyPr wrap="none" lIns="0" tIns="0" rIns="0" bIns="0" rtlCol="0" anchor="t"/>
          <a:lstStyle/>
          <a:p>
            <a:pPr marL="0" indent="0" algn="l">
              <a:lnSpc>
                <a:spcPts val="1750"/>
              </a:lnSpc>
              <a:buNone/>
            </a:pPr>
            <a:r>
              <a:rPr lang="en-US" sz="2400" b="1" u="sng" dirty="0">
                <a:solidFill>
                  <a:srgbClr val="432338"/>
                </a:solidFill>
                <a:latin typeface="Noto Serif HK Semi Bold" pitchFamily="34" charset="0"/>
                <a:ea typeface="Noto Serif HK Semi Bold" pitchFamily="34" charset="-122"/>
                <a:cs typeface="Noto Serif HK Semi Bold" pitchFamily="34" charset="-120"/>
              </a:rPr>
              <a:t>5: Regional Leadership</a:t>
            </a:r>
            <a:endParaRPr lang="en-US" sz="2400" b="1" u="sng" dirty="0"/>
          </a:p>
        </p:txBody>
      </p:sp>
      <p:sp>
        <p:nvSpPr>
          <p:cNvPr id="19" name="Text 16"/>
          <p:cNvSpPr/>
          <p:nvPr/>
        </p:nvSpPr>
        <p:spPr>
          <a:xfrm>
            <a:off x="7999809" y="7161728"/>
            <a:ext cx="6032302" cy="484584"/>
          </a:xfrm>
          <a:prstGeom prst="rect">
            <a:avLst/>
          </a:prstGeom>
          <a:noFill/>
          <a:ln/>
        </p:spPr>
        <p:txBody>
          <a:bodyPr wrap="square" lIns="0" tIns="0" rIns="0" bIns="0" rtlCol="0" anchor="t"/>
          <a:lstStyle/>
          <a:p>
            <a:pPr marL="0" indent="0" algn="l">
              <a:lnSpc>
                <a:spcPts val="1900"/>
              </a:lnSpc>
              <a:buNone/>
            </a:pPr>
            <a:r>
              <a:rPr lang="en-US" sz="1150" dirty="0">
                <a:solidFill>
                  <a:srgbClr val="432338"/>
                </a:solidFill>
                <a:latin typeface="Source Sans 3" pitchFamily="34" charset="0"/>
                <a:ea typeface="Source Sans 3" pitchFamily="34" charset="-122"/>
                <a:cs typeface="Source Sans 3" pitchFamily="34" charset="-120"/>
              </a:rPr>
              <a:t>Identification of nations and continents pioneering sustainable energy adoption and those requiring accelerated transformation.</a:t>
            </a:r>
            <a:endParaRPr lang="en-US" sz="1150" dirty="0"/>
          </a:p>
        </p:txBody>
      </p:sp>
      <p:pic>
        <p:nvPicPr>
          <p:cNvPr id="21" name="Picture 20">
            <a:extLst>
              <a:ext uri="{FF2B5EF4-FFF2-40B4-BE49-F238E27FC236}">
                <a16:creationId xmlns:a16="http://schemas.microsoft.com/office/drawing/2014/main" id="{CA02AE86-3D99-E308-0379-DFFA223CAC89}"/>
              </a:ext>
            </a:extLst>
          </p:cNvPr>
          <p:cNvPicPr>
            <a:picLocks noChangeAspect="1"/>
          </p:cNvPicPr>
          <p:nvPr/>
        </p:nvPicPr>
        <p:blipFill>
          <a:blip r:embed="rId4"/>
          <a:stretch>
            <a:fillRect/>
          </a:stretch>
        </p:blipFill>
        <p:spPr>
          <a:xfrm>
            <a:off x="12144028" y="7784187"/>
            <a:ext cx="2486372" cy="342948"/>
          </a:xfrm>
          <a:prstGeom prst="rect">
            <a:avLst/>
          </a:prstGeom>
        </p:spPr>
      </p:pic>
      <p:sp>
        <p:nvSpPr>
          <p:cNvPr id="5" name="TextBox 4">
            <a:extLst>
              <a:ext uri="{FF2B5EF4-FFF2-40B4-BE49-F238E27FC236}">
                <a16:creationId xmlns:a16="http://schemas.microsoft.com/office/drawing/2014/main" id="{8BF70039-AAF0-EB7B-5420-2598DA565FF1}"/>
              </a:ext>
            </a:extLst>
          </p:cNvPr>
          <p:cNvSpPr txBox="1"/>
          <p:nvPr/>
        </p:nvSpPr>
        <p:spPr>
          <a:xfrm>
            <a:off x="11976410" y="7784187"/>
            <a:ext cx="2397512" cy="584775"/>
          </a:xfrm>
          <a:prstGeom prst="rect">
            <a:avLst/>
          </a:prstGeom>
          <a:noFill/>
        </p:spPr>
        <p:txBody>
          <a:bodyPr wrap="square" rtlCol="0">
            <a:spAutoFit/>
          </a:bodyPr>
          <a:lstStyle/>
          <a:p>
            <a:r>
              <a:rPr lang="en-US" sz="3200" b="1" i="1" dirty="0"/>
              <a:t>          NEXT-&gt; </a:t>
            </a:r>
            <a:endParaRPr lang="en-IN" sz="3200" b="1" i="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968931"/>
            <a:ext cx="8089821" cy="615910"/>
          </a:xfrm>
          <a:prstGeom prst="rect">
            <a:avLst/>
          </a:prstGeom>
          <a:noFill/>
          <a:ln/>
        </p:spPr>
        <p:txBody>
          <a:bodyPr wrap="none" lIns="0" tIns="0" rIns="0" bIns="0" rtlCol="0" anchor="t"/>
          <a:lstStyle/>
          <a:p>
            <a:pPr marL="0" indent="0" algn="l">
              <a:lnSpc>
                <a:spcPts val="4850"/>
              </a:lnSpc>
              <a:buNone/>
            </a:pPr>
            <a:r>
              <a:rPr lang="en-US" sz="3850" b="1" u="sng" dirty="0">
                <a:solidFill>
                  <a:srgbClr val="371A2D"/>
                </a:solidFill>
                <a:latin typeface="Noto Serif HK Semi Bold" pitchFamily="34" charset="0"/>
                <a:ea typeface="Noto Serif HK Semi Bold" pitchFamily="34" charset="-122"/>
                <a:cs typeface="Noto Serif HK Semi Bold" pitchFamily="34" charset="-120"/>
              </a:rPr>
              <a:t>Strategic Benefits &amp; Applications</a:t>
            </a:r>
            <a:endParaRPr lang="en-US" sz="3850" b="1" u="sng" dirty="0"/>
          </a:p>
        </p:txBody>
      </p:sp>
      <p:sp>
        <p:nvSpPr>
          <p:cNvPr id="3" name="Text 1"/>
          <p:cNvSpPr/>
          <p:nvPr/>
        </p:nvSpPr>
        <p:spPr>
          <a:xfrm>
            <a:off x="837724" y="2003703"/>
            <a:ext cx="12954952" cy="335042"/>
          </a:xfrm>
          <a:prstGeom prst="rect">
            <a:avLst/>
          </a:prstGeom>
          <a:noFill/>
          <a:ln/>
        </p:spPr>
        <p:txBody>
          <a:bodyPr wrap="none" lIns="0" tIns="0" rIns="0" bIns="0" rtlCol="0" anchor="t"/>
          <a:lstStyle/>
          <a:p>
            <a:pPr marL="0" indent="0" algn="l">
              <a:lnSpc>
                <a:spcPts val="2600"/>
              </a:lnSpc>
              <a:buNone/>
            </a:pPr>
            <a:r>
              <a:rPr lang="en-US" sz="1600" dirty="0">
                <a:solidFill>
                  <a:srgbClr val="432338"/>
                </a:solidFill>
                <a:latin typeface="Source Sans 3" pitchFamily="34" charset="0"/>
                <a:ea typeface="Source Sans 3" pitchFamily="34" charset="-122"/>
                <a:cs typeface="Source Sans 3" pitchFamily="34" charset="-120"/>
              </a:rPr>
              <a:t>The insights generated from this analysis provide actionable intelligence for multiple stakeholders committed to sustainable energy futures.</a:t>
            </a:r>
            <a:endParaRPr lang="en-US" sz="1600" dirty="0"/>
          </a:p>
        </p:txBody>
      </p:sp>
      <p:sp>
        <p:nvSpPr>
          <p:cNvPr id="4" name="Shape 2"/>
          <p:cNvSpPr/>
          <p:nvPr/>
        </p:nvSpPr>
        <p:spPr>
          <a:xfrm>
            <a:off x="837724" y="2574369"/>
            <a:ext cx="6372701" cy="2238375"/>
          </a:xfrm>
          <a:prstGeom prst="roundRect">
            <a:avLst>
              <a:gd name="adj" fmla="val 4902"/>
            </a:avLst>
          </a:prstGeom>
          <a:solidFill>
            <a:srgbClr val="FFFFFF">
              <a:alpha val="95000"/>
            </a:srgbClr>
          </a:solidFill>
          <a:ln w="22860">
            <a:solidFill>
              <a:srgbClr val="DFB8D1"/>
            </a:solidFill>
            <a:prstDash val="solid"/>
          </a:ln>
        </p:spPr>
      </p:sp>
      <p:sp>
        <p:nvSpPr>
          <p:cNvPr id="6" name="Text 4"/>
          <p:cNvSpPr/>
          <p:nvPr/>
        </p:nvSpPr>
        <p:spPr>
          <a:xfrm>
            <a:off x="1138595" y="2806660"/>
            <a:ext cx="3932158" cy="308015"/>
          </a:xfrm>
          <a:prstGeom prst="rect">
            <a:avLst/>
          </a:prstGeom>
          <a:noFill/>
          <a:ln/>
        </p:spPr>
        <p:txBody>
          <a:bodyPr wrap="none" lIns="0" tIns="0" rIns="0" bIns="0" rtlCol="0" anchor="t"/>
          <a:lstStyle/>
          <a:p>
            <a:pPr marL="0" indent="0" algn="l">
              <a:lnSpc>
                <a:spcPts val="2400"/>
              </a:lnSpc>
              <a:buNone/>
            </a:pPr>
            <a:r>
              <a:rPr lang="en-US" sz="2400" b="1" u="sng" dirty="0">
                <a:solidFill>
                  <a:srgbClr val="432338"/>
                </a:solidFill>
                <a:latin typeface="Noto Serif HK Semi Bold" pitchFamily="34" charset="0"/>
                <a:ea typeface="Noto Serif HK Semi Bold" pitchFamily="34" charset="-122"/>
                <a:cs typeface="Noto Serif HK Semi Bold" pitchFamily="34" charset="-120"/>
              </a:rPr>
              <a:t>Policy Development Framework</a:t>
            </a:r>
            <a:endParaRPr lang="en-US" sz="2400" b="1" u="sng" dirty="0"/>
          </a:p>
        </p:txBody>
      </p:sp>
      <p:sp>
        <p:nvSpPr>
          <p:cNvPr id="7" name="Text 5"/>
          <p:cNvSpPr/>
          <p:nvPr/>
        </p:nvSpPr>
        <p:spPr>
          <a:xfrm>
            <a:off x="1138595" y="3240286"/>
            <a:ext cx="5839539" cy="1340168"/>
          </a:xfrm>
          <a:prstGeom prst="rect">
            <a:avLst/>
          </a:prstGeom>
          <a:noFill/>
          <a:ln/>
        </p:spPr>
        <p:txBody>
          <a:bodyPr wrap="square" lIns="0" tIns="0" rIns="0" bIns="0" rtlCol="0" anchor="t"/>
          <a:lstStyle/>
          <a:p>
            <a:pPr marL="0" indent="0" algn="l">
              <a:lnSpc>
                <a:spcPts val="2600"/>
              </a:lnSpc>
              <a:buNone/>
            </a:pPr>
            <a:r>
              <a:rPr lang="en-US" sz="1600" dirty="0">
                <a:solidFill>
                  <a:srgbClr val="432338"/>
                </a:solidFill>
                <a:latin typeface="Source Sans 3" pitchFamily="34" charset="0"/>
                <a:ea typeface="Source Sans 3" pitchFamily="34" charset="-122"/>
                <a:cs typeface="Source Sans 3" pitchFamily="34" charset="-120"/>
              </a:rPr>
              <a:t>Equips governmental bodies and international organisations with evidence-based insights to craft effective energy transition policies, set realistic renewable targets, and allocate resources efficiently towards decarbonisation goals.</a:t>
            </a:r>
            <a:endParaRPr lang="en-US" sz="1600" dirty="0"/>
          </a:p>
        </p:txBody>
      </p:sp>
      <p:sp>
        <p:nvSpPr>
          <p:cNvPr id="8" name="Shape 6"/>
          <p:cNvSpPr/>
          <p:nvPr/>
        </p:nvSpPr>
        <p:spPr>
          <a:xfrm>
            <a:off x="7419856" y="2574369"/>
            <a:ext cx="6372820" cy="2238375"/>
          </a:xfrm>
          <a:prstGeom prst="roundRect">
            <a:avLst>
              <a:gd name="adj" fmla="val 4902"/>
            </a:avLst>
          </a:prstGeom>
          <a:solidFill>
            <a:srgbClr val="FFFFFF">
              <a:alpha val="95000"/>
            </a:srgbClr>
          </a:solidFill>
          <a:ln w="22860">
            <a:solidFill>
              <a:srgbClr val="DFB8D1"/>
            </a:solidFill>
            <a:prstDash val="solid"/>
          </a:ln>
        </p:spPr>
      </p:sp>
      <p:sp>
        <p:nvSpPr>
          <p:cNvPr id="10" name="Text 8"/>
          <p:cNvSpPr/>
          <p:nvPr/>
        </p:nvSpPr>
        <p:spPr>
          <a:xfrm>
            <a:off x="7720727" y="2806660"/>
            <a:ext cx="4290298" cy="308015"/>
          </a:xfrm>
          <a:prstGeom prst="rect">
            <a:avLst/>
          </a:prstGeom>
          <a:noFill/>
          <a:ln/>
        </p:spPr>
        <p:txBody>
          <a:bodyPr wrap="none" lIns="0" tIns="0" rIns="0" bIns="0" rtlCol="0" anchor="t"/>
          <a:lstStyle/>
          <a:p>
            <a:pPr marL="0" indent="0" algn="l">
              <a:lnSpc>
                <a:spcPts val="2400"/>
              </a:lnSpc>
              <a:buNone/>
            </a:pPr>
            <a:r>
              <a:rPr lang="en-US" sz="2400" b="1" u="sng" dirty="0">
                <a:solidFill>
                  <a:srgbClr val="432338"/>
                </a:solidFill>
                <a:latin typeface="Noto Serif HK Semi Bold" pitchFamily="34" charset="0"/>
                <a:ea typeface="Noto Serif HK Semi Bold" pitchFamily="34" charset="-122"/>
                <a:cs typeface="Noto Serif HK Semi Bold" pitchFamily="34" charset="-120"/>
              </a:rPr>
              <a:t>Environmental Impact Assessment</a:t>
            </a:r>
            <a:endParaRPr lang="en-US" sz="2400" b="1" u="sng" dirty="0"/>
          </a:p>
        </p:txBody>
      </p:sp>
      <p:sp>
        <p:nvSpPr>
          <p:cNvPr id="11" name="Text 9"/>
          <p:cNvSpPr/>
          <p:nvPr/>
        </p:nvSpPr>
        <p:spPr>
          <a:xfrm>
            <a:off x="7720727" y="3240286"/>
            <a:ext cx="5839658" cy="1340168"/>
          </a:xfrm>
          <a:prstGeom prst="rect">
            <a:avLst/>
          </a:prstGeom>
          <a:noFill/>
          <a:ln/>
        </p:spPr>
        <p:txBody>
          <a:bodyPr wrap="square" lIns="0" tIns="0" rIns="0" bIns="0" rtlCol="0" anchor="t"/>
          <a:lstStyle/>
          <a:p>
            <a:pPr marL="0" indent="0" algn="l">
              <a:lnSpc>
                <a:spcPts val="2600"/>
              </a:lnSpc>
              <a:buNone/>
            </a:pPr>
            <a:r>
              <a:rPr lang="en-US" sz="1600" dirty="0">
                <a:solidFill>
                  <a:srgbClr val="432338"/>
                </a:solidFill>
                <a:latin typeface="Source Sans 3" pitchFamily="34" charset="0"/>
                <a:ea typeface="Source Sans 3" pitchFamily="34" charset="-122"/>
                <a:cs typeface="Source Sans 3" pitchFamily="34" charset="-120"/>
              </a:rPr>
              <a:t>Demonstrates clear correlations between renewable energy adoption and CO₂ emission reductions, providing quantifiable metrics for environmental impact and validating investment in clean energy infrastructure.</a:t>
            </a:r>
            <a:endParaRPr lang="en-US" sz="1600" dirty="0"/>
          </a:p>
        </p:txBody>
      </p:sp>
      <p:sp>
        <p:nvSpPr>
          <p:cNvPr id="12" name="Shape 10"/>
          <p:cNvSpPr/>
          <p:nvPr/>
        </p:nvSpPr>
        <p:spPr>
          <a:xfrm>
            <a:off x="837724" y="5022175"/>
            <a:ext cx="6372701" cy="2238375"/>
          </a:xfrm>
          <a:prstGeom prst="roundRect">
            <a:avLst>
              <a:gd name="adj" fmla="val 4902"/>
            </a:avLst>
          </a:prstGeom>
          <a:solidFill>
            <a:srgbClr val="FFFFFF">
              <a:alpha val="95000"/>
            </a:srgbClr>
          </a:solidFill>
          <a:ln w="22860">
            <a:solidFill>
              <a:srgbClr val="DFB8D1"/>
            </a:solidFill>
            <a:prstDash val="solid"/>
          </a:ln>
        </p:spPr>
      </p:sp>
      <p:sp>
        <p:nvSpPr>
          <p:cNvPr id="14" name="Text 12"/>
          <p:cNvSpPr/>
          <p:nvPr/>
        </p:nvSpPr>
        <p:spPr>
          <a:xfrm>
            <a:off x="1138595" y="5254466"/>
            <a:ext cx="4638437" cy="308015"/>
          </a:xfrm>
          <a:prstGeom prst="rect">
            <a:avLst/>
          </a:prstGeom>
          <a:noFill/>
          <a:ln/>
        </p:spPr>
        <p:txBody>
          <a:bodyPr wrap="none" lIns="0" tIns="0" rIns="0" bIns="0" rtlCol="0" anchor="t"/>
          <a:lstStyle/>
          <a:p>
            <a:pPr marL="0" indent="0" algn="l">
              <a:lnSpc>
                <a:spcPts val="2400"/>
              </a:lnSpc>
              <a:buNone/>
            </a:pPr>
            <a:r>
              <a:rPr lang="en-US" sz="2400" b="1" u="sng" dirty="0">
                <a:solidFill>
                  <a:srgbClr val="432338"/>
                </a:solidFill>
                <a:latin typeface="Noto Serif HK Semi Bold" pitchFamily="34" charset="0"/>
                <a:ea typeface="Noto Serif HK Semi Bold" pitchFamily="34" charset="-122"/>
                <a:cs typeface="Noto Serif HK Semi Bold" pitchFamily="34" charset="-120"/>
              </a:rPr>
              <a:t>Regional Performance Benchmarking</a:t>
            </a:r>
            <a:endParaRPr lang="en-US" sz="2400" b="1" u="sng" dirty="0"/>
          </a:p>
        </p:txBody>
      </p:sp>
      <p:sp>
        <p:nvSpPr>
          <p:cNvPr id="15" name="Text 13"/>
          <p:cNvSpPr/>
          <p:nvPr/>
        </p:nvSpPr>
        <p:spPr>
          <a:xfrm>
            <a:off x="1138595" y="5688092"/>
            <a:ext cx="5839539" cy="1340168"/>
          </a:xfrm>
          <a:prstGeom prst="rect">
            <a:avLst/>
          </a:prstGeom>
          <a:noFill/>
          <a:ln/>
        </p:spPr>
        <p:txBody>
          <a:bodyPr wrap="square" lIns="0" tIns="0" rIns="0" bIns="0" rtlCol="0" anchor="t"/>
          <a:lstStyle/>
          <a:p>
            <a:pPr marL="0" indent="0" algn="l">
              <a:lnSpc>
                <a:spcPts val="2600"/>
              </a:lnSpc>
              <a:buNone/>
            </a:pPr>
            <a:r>
              <a:rPr lang="en-US" sz="1600" dirty="0">
                <a:solidFill>
                  <a:srgbClr val="432338"/>
                </a:solidFill>
                <a:latin typeface="Source Sans 3" pitchFamily="34" charset="0"/>
                <a:ea typeface="Source Sans 3" pitchFamily="34" charset="-122"/>
                <a:cs typeface="Source Sans 3" pitchFamily="34" charset="-120"/>
              </a:rPr>
              <a:t>Identifies nations and regions lagging in energy transition, enabling targeted international cooperation, technology transfer initiatives, and financial support mechanisms to accelerate global decarbonisation efforts.</a:t>
            </a:r>
            <a:endParaRPr lang="en-US" sz="1600" dirty="0"/>
          </a:p>
        </p:txBody>
      </p:sp>
      <p:sp>
        <p:nvSpPr>
          <p:cNvPr id="16" name="Shape 14"/>
          <p:cNvSpPr/>
          <p:nvPr/>
        </p:nvSpPr>
        <p:spPr>
          <a:xfrm>
            <a:off x="7419856" y="5022175"/>
            <a:ext cx="6372820" cy="2238375"/>
          </a:xfrm>
          <a:prstGeom prst="roundRect">
            <a:avLst>
              <a:gd name="adj" fmla="val 4902"/>
            </a:avLst>
          </a:prstGeom>
          <a:solidFill>
            <a:srgbClr val="FFFFFF">
              <a:alpha val="95000"/>
            </a:srgbClr>
          </a:solidFill>
          <a:ln w="22860">
            <a:solidFill>
              <a:srgbClr val="DFB8D1"/>
            </a:solidFill>
            <a:prstDash val="solid"/>
          </a:ln>
        </p:spPr>
      </p:sp>
      <p:sp>
        <p:nvSpPr>
          <p:cNvPr id="18" name="Text 16"/>
          <p:cNvSpPr/>
          <p:nvPr/>
        </p:nvSpPr>
        <p:spPr>
          <a:xfrm>
            <a:off x="7720727" y="5254466"/>
            <a:ext cx="2925842" cy="308015"/>
          </a:xfrm>
          <a:prstGeom prst="rect">
            <a:avLst/>
          </a:prstGeom>
          <a:noFill/>
          <a:ln/>
        </p:spPr>
        <p:txBody>
          <a:bodyPr wrap="none" lIns="0" tIns="0" rIns="0" bIns="0" rtlCol="0" anchor="t"/>
          <a:lstStyle/>
          <a:p>
            <a:pPr marL="0" indent="0" algn="l">
              <a:lnSpc>
                <a:spcPts val="2400"/>
              </a:lnSpc>
              <a:buNone/>
            </a:pPr>
            <a:r>
              <a:rPr lang="en-US" sz="2400" b="1" u="sng" dirty="0">
                <a:solidFill>
                  <a:srgbClr val="432338"/>
                </a:solidFill>
                <a:latin typeface="Noto Serif HK Semi Bold" pitchFamily="34" charset="0"/>
                <a:ea typeface="Noto Serif HK Semi Bold" pitchFamily="34" charset="-122"/>
                <a:cs typeface="Noto Serif HK Semi Bold" pitchFamily="34" charset="-120"/>
              </a:rPr>
              <a:t>Investment Intelligence</a:t>
            </a:r>
            <a:endParaRPr lang="en-US" sz="2400" b="1" u="sng" dirty="0"/>
          </a:p>
        </p:txBody>
      </p:sp>
      <p:sp>
        <p:nvSpPr>
          <p:cNvPr id="19" name="Text 17"/>
          <p:cNvSpPr/>
          <p:nvPr/>
        </p:nvSpPr>
        <p:spPr>
          <a:xfrm>
            <a:off x="7720727" y="5688092"/>
            <a:ext cx="5839658" cy="1340168"/>
          </a:xfrm>
          <a:prstGeom prst="rect">
            <a:avLst/>
          </a:prstGeom>
          <a:noFill/>
          <a:ln/>
        </p:spPr>
        <p:txBody>
          <a:bodyPr wrap="square" lIns="0" tIns="0" rIns="0" bIns="0" rtlCol="0" anchor="t"/>
          <a:lstStyle/>
          <a:p>
            <a:pPr marL="0" indent="0" algn="l">
              <a:lnSpc>
                <a:spcPts val="2600"/>
              </a:lnSpc>
              <a:buNone/>
            </a:pPr>
            <a:r>
              <a:rPr lang="en-US" sz="1600" dirty="0">
                <a:solidFill>
                  <a:srgbClr val="432338"/>
                </a:solidFill>
                <a:latin typeface="Source Sans 3" pitchFamily="34" charset="0"/>
                <a:ea typeface="Source Sans 3" pitchFamily="34" charset="-122"/>
                <a:cs typeface="Source Sans 3" pitchFamily="34" charset="-120"/>
              </a:rPr>
              <a:t>Supports sustainable energy decision-making for governments, corporations, and investors by highlighting growth trajectories, emerging markets, and sectors with highest potential for environmental and financial returns.</a:t>
            </a:r>
            <a:endParaRPr lang="en-US" sz="1600" dirty="0"/>
          </a:p>
        </p:txBody>
      </p:sp>
      <p:pic>
        <p:nvPicPr>
          <p:cNvPr id="21" name="Picture 20">
            <a:extLst>
              <a:ext uri="{FF2B5EF4-FFF2-40B4-BE49-F238E27FC236}">
                <a16:creationId xmlns:a16="http://schemas.microsoft.com/office/drawing/2014/main" id="{E562CBEE-5726-DD18-6923-2F720281C456}"/>
              </a:ext>
            </a:extLst>
          </p:cNvPr>
          <p:cNvPicPr>
            <a:picLocks noChangeAspect="1"/>
          </p:cNvPicPr>
          <p:nvPr/>
        </p:nvPicPr>
        <p:blipFill>
          <a:blip r:embed="rId3"/>
          <a:stretch>
            <a:fillRect/>
          </a:stretch>
        </p:blipFill>
        <p:spPr>
          <a:xfrm>
            <a:off x="12011025" y="7754993"/>
            <a:ext cx="2486372" cy="342948"/>
          </a:xfrm>
          <a:prstGeom prst="rect">
            <a:avLst/>
          </a:prstGeom>
        </p:spPr>
      </p:pic>
      <p:sp>
        <p:nvSpPr>
          <p:cNvPr id="9" name="TextBox 8">
            <a:extLst>
              <a:ext uri="{FF2B5EF4-FFF2-40B4-BE49-F238E27FC236}">
                <a16:creationId xmlns:a16="http://schemas.microsoft.com/office/drawing/2014/main" id="{DC7C9DFA-8F79-EFF1-8D63-0C2DB43A4F02}"/>
              </a:ext>
            </a:extLst>
          </p:cNvPr>
          <p:cNvSpPr txBox="1"/>
          <p:nvPr/>
        </p:nvSpPr>
        <p:spPr>
          <a:xfrm>
            <a:off x="11597268" y="7482468"/>
            <a:ext cx="2687444" cy="646331"/>
          </a:xfrm>
          <a:prstGeom prst="rect">
            <a:avLst/>
          </a:prstGeom>
          <a:noFill/>
        </p:spPr>
        <p:txBody>
          <a:bodyPr wrap="square" rtlCol="0">
            <a:spAutoFit/>
          </a:bodyPr>
          <a:lstStyle/>
          <a:p>
            <a:r>
              <a:rPr lang="en-US" sz="3600" b="1" i="1" dirty="0"/>
              <a:t>           NEXT-&gt;</a:t>
            </a:r>
            <a:endParaRPr lang="en-IN" sz="3600" b="1" i="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9382" y="528876"/>
            <a:ext cx="6036469" cy="565666"/>
          </a:xfrm>
          <a:prstGeom prst="rect">
            <a:avLst/>
          </a:prstGeom>
          <a:noFill/>
          <a:ln/>
        </p:spPr>
        <p:txBody>
          <a:bodyPr wrap="none" lIns="0" tIns="0" rIns="0" bIns="0" rtlCol="0" anchor="t"/>
          <a:lstStyle/>
          <a:p>
            <a:pPr marL="0" indent="0" algn="l">
              <a:lnSpc>
                <a:spcPts val="4450"/>
              </a:lnSpc>
              <a:buNone/>
            </a:pPr>
            <a:r>
              <a:rPr lang="en-US" sz="3550" b="1" u="sng" dirty="0">
                <a:solidFill>
                  <a:srgbClr val="371A2D"/>
                </a:solidFill>
                <a:latin typeface="Noto Serif HK Semi Bold" pitchFamily="34" charset="0"/>
                <a:ea typeface="Noto Serif HK Semi Bold" pitchFamily="34" charset="-122"/>
                <a:cs typeface="Noto Serif HK Semi Bold" pitchFamily="34" charset="-120"/>
              </a:rPr>
              <a:t>Visualisation Methodology</a:t>
            </a:r>
            <a:endParaRPr lang="en-US" sz="3550" b="1" u="sng" dirty="0"/>
          </a:p>
        </p:txBody>
      </p:sp>
      <p:sp>
        <p:nvSpPr>
          <p:cNvPr id="3" name="Text 1"/>
          <p:cNvSpPr/>
          <p:nvPr/>
        </p:nvSpPr>
        <p:spPr>
          <a:xfrm>
            <a:off x="769382" y="1479233"/>
            <a:ext cx="13091636" cy="307777"/>
          </a:xfrm>
          <a:prstGeom prst="rect">
            <a:avLst/>
          </a:prstGeom>
          <a:noFill/>
          <a:ln/>
        </p:spPr>
        <p:txBody>
          <a:bodyPr wrap="none" lIns="0" tIns="0" rIns="0" bIns="0" rtlCol="0" anchor="t"/>
          <a:lstStyle/>
          <a:p>
            <a:pPr marL="0" indent="0" algn="l">
              <a:lnSpc>
                <a:spcPts val="2400"/>
              </a:lnSpc>
              <a:buNone/>
            </a:pPr>
            <a:r>
              <a:rPr lang="en-US" sz="2000" b="1" u="sng" dirty="0">
                <a:solidFill>
                  <a:srgbClr val="432338"/>
                </a:solidFill>
                <a:latin typeface="Source Sans 3" pitchFamily="34" charset="0"/>
                <a:ea typeface="Source Sans 3" pitchFamily="34" charset="-122"/>
                <a:cs typeface="Source Sans 3" pitchFamily="34" charset="-120"/>
              </a:rPr>
              <a:t>Comprehensive data representation techniques transform complex energy statistics into accessible, actionable intelligence.</a:t>
            </a:r>
            <a:endParaRPr lang="en-US" sz="2000" b="1" u="sng"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382" y="2003346"/>
            <a:ext cx="480893" cy="480893"/>
          </a:xfrm>
          <a:prstGeom prst="rect">
            <a:avLst/>
          </a:prstGeom>
        </p:spPr>
      </p:pic>
      <p:sp>
        <p:nvSpPr>
          <p:cNvPr id="5" name="Text 2"/>
          <p:cNvSpPr/>
          <p:nvPr/>
        </p:nvSpPr>
        <p:spPr>
          <a:xfrm>
            <a:off x="769382" y="2724626"/>
            <a:ext cx="2824163" cy="282893"/>
          </a:xfrm>
          <a:prstGeom prst="rect">
            <a:avLst/>
          </a:prstGeom>
          <a:noFill/>
          <a:ln/>
        </p:spPr>
        <p:txBody>
          <a:bodyPr wrap="none" lIns="0" tIns="0" rIns="0" bIns="0" rtlCol="0" anchor="t"/>
          <a:lstStyle/>
          <a:p>
            <a:pPr marL="0" indent="0" algn="l">
              <a:lnSpc>
                <a:spcPts val="2200"/>
              </a:lnSpc>
              <a:buNone/>
            </a:pPr>
            <a:r>
              <a:rPr lang="en-US" sz="2400" b="1" u="sng" dirty="0">
                <a:solidFill>
                  <a:srgbClr val="432338"/>
                </a:solidFill>
                <a:latin typeface="Noto Serif HK Semi Bold" pitchFamily="34" charset="0"/>
                <a:ea typeface="Noto Serif HK Semi Bold" pitchFamily="34" charset="-122"/>
                <a:cs typeface="Noto Serif HK Semi Bold" pitchFamily="34" charset="-120"/>
              </a:rPr>
              <a:t>Temporal Trend Analysis</a:t>
            </a:r>
            <a:endParaRPr lang="en-US" sz="2400" b="1" u="sng" dirty="0"/>
          </a:p>
        </p:txBody>
      </p:sp>
      <p:sp>
        <p:nvSpPr>
          <p:cNvPr id="6" name="Text 3"/>
          <p:cNvSpPr/>
          <p:nvPr/>
        </p:nvSpPr>
        <p:spPr>
          <a:xfrm>
            <a:off x="769382" y="3122890"/>
            <a:ext cx="4203621" cy="1538883"/>
          </a:xfrm>
          <a:prstGeom prst="rect">
            <a:avLst/>
          </a:prstGeom>
          <a:noFill/>
          <a:ln/>
        </p:spPr>
        <p:txBody>
          <a:bodyPr wrap="square" lIns="0" tIns="0" rIns="0" bIns="0" rtlCol="0" anchor="t"/>
          <a:lstStyle/>
          <a:p>
            <a:pPr marL="0" indent="0" algn="l">
              <a:lnSpc>
                <a:spcPts val="2400"/>
              </a:lnSpc>
              <a:buNone/>
            </a:pPr>
            <a:r>
              <a:rPr lang="en-US" sz="1500" dirty="0">
                <a:solidFill>
                  <a:srgbClr val="432338"/>
                </a:solidFill>
                <a:latin typeface="Source Sans 3" pitchFamily="34" charset="0"/>
                <a:ea typeface="Source Sans 3" pitchFamily="34" charset="-122"/>
                <a:cs typeface="Source Sans 3" pitchFamily="34" charset="-120"/>
              </a:rPr>
              <a:t>Line charts tracking global energy production and consumption from 1990 to 2024, illustrating the dramatic shift from fossil fuels to renewables and highlighting inflection points in the energy transition.</a:t>
            </a:r>
            <a:endParaRPr lang="en-US" sz="150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3390" y="2003346"/>
            <a:ext cx="480893" cy="480893"/>
          </a:xfrm>
          <a:prstGeom prst="rect">
            <a:avLst/>
          </a:prstGeom>
        </p:spPr>
      </p:pic>
      <p:sp>
        <p:nvSpPr>
          <p:cNvPr id="8" name="Text 4"/>
          <p:cNvSpPr/>
          <p:nvPr/>
        </p:nvSpPr>
        <p:spPr>
          <a:xfrm>
            <a:off x="5213390" y="2724626"/>
            <a:ext cx="2561987" cy="282893"/>
          </a:xfrm>
          <a:prstGeom prst="rect">
            <a:avLst/>
          </a:prstGeom>
          <a:noFill/>
          <a:ln/>
        </p:spPr>
        <p:txBody>
          <a:bodyPr wrap="none" lIns="0" tIns="0" rIns="0" bIns="0" rtlCol="0" anchor="t"/>
          <a:lstStyle/>
          <a:p>
            <a:pPr marL="0" indent="0" algn="l">
              <a:lnSpc>
                <a:spcPts val="2200"/>
              </a:lnSpc>
              <a:buNone/>
            </a:pPr>
            <a:r>
              <a:rPr lang="en-US" sz="2400" b="1" u="sng" dirty="0">
                <a:solidFill>
                  <a:srgbClr val="432338"/>
                </a:solidFill>
                <a:latin typeface="Noto Serif HK Semi Bold" pitchFamily="34" charset="0"/>
                <a:ea typeface="Noto Serif HK Semi Bold" pitchFamily="34" charset="-122"/>
                <a:cs typeface="Noto Serif HK Semi Bold" pitchFamily="34" charset="-120"/>
              </a:rPr>
              <a:t>Comparative Rankings</a:t>
            </a:r>
            <a:endParaRPr lang="en-US" sz="2400" b="1" u="sng" dirty="0"/>
          </a:p>
        </p:txBody>
      </p:sp>
      <p:sp>
        <p:nvSpPr>
          <p:cNvPr id="9" name="Text 5"/>
          <p:cNvSpPr/>
          <p:nvPr/>
        </p:nvSpPr>
        <p:spPr>
          <a:xfrm>
            <a:off x="5213390" y="3122890"/>
            <a:ext cx="4203621" cy="1231106"/>
          </a:xfrm>
          <a:prstGeom prst="rect">
            <a:avLst/>
          </a:prstGeom>
          <a:noFill/>
          <a:ln/>
        </p:spPr>
        <p:txBody>
          <a:bodyPr wrap="square" lIns="0" tIns="0" rIns="0" bIns="0" rtlCol="0" anchor="t"/>
          <a:lstStyle/>
          <a:p>
            <a:pPr marL="0" indent="0" algn="l">
              <a:lnSpc>
                <a:spcPts val="2400"/>
              </a:lnSpc>
              <a:buNone/>
            </a:pPr>
            <a:r>
              <a:rPr lang="en-US" sz="1500" dirty="0">
                <a:solidFill>
                  <a:srgbClr val="432338"/>
                </a:solidFill>
                <a:latin typeface="Source Sans 3" pitchFamily="34" charset="0"/>
                <a:ea typeface="Source Sans 3" pitchFamily="34" charset="-122"/>
                <a:cs typeface="Source Sans 3" pitchFamily="34" charset="-120"/>
              </a:rPr>
              <a:t>Bar charts presenting top-performing countries and continents in renewable adoption, fossil fuel reduction, and total energy capacity, enabling direct performance comparisons across geographies.</a:t>
            </a:r>
            <a:endParaRPr lang="en-US" sz="150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57398" y="2003346"/>
            <a:ext cx="480893" cy="480893"/>
          </a:xfrm>
          <a:prstGeom prst="rect">
            <a:avLst/>
          </a:prstGeom>
        </p:spPr>
      </p:pic>
      <p:sp>
        <p:nvSpPr>
          <p:cNvPr id="11" name="Text 6"/>
          <p:cNvSpPr/>
          <p:nvPr/>
        </p:nvSpPr>
        <p:spPr>
          <a:xfrm>
            <a:off x="9657398" y="2724626"/>
            <a:ext cx="2504123" cy="282893"/>
          </a:xfrm>
          <a:prstGeom prst="rect">
            <a:avLst/>
          </a:prstGeom>
          <a:noFill/>
          <a:ln/>
        </p:spPr>
        <p:txBody>
          <a:bodyPr wrap="none" lIns="0" tIns="0" rIns="0" bIns="0" rtlCol="0" anchor="t"/>
          <a:lstStyle/>
          <a:p>
            <a:pPr marL="0" indent="0" algn="l">
              <a:lnSpc>
                <a:spcPts val="2200"/>
              </a:lnSpc>
              <a:buNone/>
            </a:pPr>
            <a:r>
              <a:rPr lang="en-US" sz="2400" b="1" u="sng" dirty="0">
                <a:solidFill>
                  <a:srgbClr val="432338"/>
                </a:solidFill>
                <a:latin typeface="Noto Serif HK Semi Bold" pitchFamily="34" charset="0"/>
                <a:ea typeface="Noto Serif HK Semi Bold" pitchFamily="34" charset="-122"/>
                <a:cs typeface="Noto Serif HK Semi Bold" pitchFamily="34" charset="-120"/>
              </a:rPr>
              <a:t>Portfolio Composition</a:t>
            </a:r>
            <a:endParaRPr lang="en-US" sz="2400" b="1" u="sng" dirty="0"/>
          </a:p>
        </p:txBody>
      </p:sp>
      <p:sp>
        <p:nvSpPr>
          <p:cNvPr id="12" name="Text 7"/>
          <p:cNvSpPr/>
          <p:nvPr/>
        </p:nvSpPr>
        <p:spPr>
          <a:xfrm>
            <a:off x="9657398" y="3122890"/>
            <a:ext cx="4203621" cy="1231106"/>
          </a:xfrm>
          <a:prstGeom prst="rect">
            <a:avLst/>
          </a:prstGeom>
          <a:noFill/>
          <a:ln/>
        </p:spPr>
        <p:txBody>
          <a:bodyPr wrap="square" lIns="0" tIns="0" rIns="0" bIns="0" rtlCol="0" anchor="t"/>
          <a:lstStyle/>
          <a:p>
            <a:pPr marL="0" indent="0" algn="l">
              <a:lnSpc>
                <a:spcPts val="2400"/>
              </a:lnSpc>
              <a:buNone/>
            </a:pPr>
            <a:r>
              <a:rPr lang="en-US" sz="1500" dirty="0">
                <a:solidFill>
                  <a:srgbClr val="432338"/>
                </a:solidFill>
                <a:latin typeface="Source Sans 3" pitchFamily="34" charset="0"/>
                <a:ea typeface="Source Sans 3" pitchFamily="34" charset="-122"/>
                <a:cs typeface="Source Sans 3" pitchFamily="34" charset="-120"/>
              </a:rPr>
              <a:t>Pie charts depicting the evolving balance between renewable and non-renewable energy sources globally and regionally, visualising market share transformations over the study period.</a:t>
            </a:r>
            <a:endParaRPr lang="en-US" sz="150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9382" y="5046464"/>
            <a:ext cx="480893" cy="480893"/>
          </a:xfrm>
          <a:prstGeom prst="rect">
            <a:avLst/>
          </a:prstGeom>
        </p:spPr>
      </p:pic>
      <p:sp>
        <p:nvSpPr>
          <p:cNvPr id="14" name="Text 8"/>
          <p:cNvSpPr/>
          <p:nvPr/>
        </p:nvSpPr>
        <p:spPr>
          <a:xfrm>
            <a:off x="769382" y="5767745"/>
            <a:ext cx="2354818" cy="282893"/>
          </a:xfrm>
          <a:prstGeom prst="rect">
            <a:avLst/>
          </a:prstGeom>
          <a:noFill/>
          <a:ln/>
        </p:spPr>
        <p:txBody>
          <a:bodyPr wrap="none" lIns="0" tIns="0" rIns="0" bIns="0" rtlCol="0" anchor="t"/>
          <a:lstStyle/>
          <a:p>
            <a:pPr marL="0" indent="0" algn="l">
              <a:lnSpc>
                <a:spcPts val="2200"/>
              </a:lnSpc>
              <a:buNone/>
            </a:pPr>
            <a:r>
              <a:rPr lang="en-US" sz="2400" b="1" u="sng" dirty="0">
                <a:solidFill>
                  <a:srgbClr val="432338"/>
                </a:solidFill>
                <a:latin typeface="Noto Serif HK Semi Bold" pitchFamily="34" charset="0"/>
                <a:ea typeface="Noto Serif HK Semi Bold" pitchFamily="34" charset="-122"/>
                <a:cs typeface="Noto Serif HK Semi Bold" pitchFamily="34" charset="-120"/>
              </a:rPr>
              <a:t>Correlation Mapping</a:t>
            </a:r>
            <a:endParaRPr lang="en-US" sz="2400" b="1" u="sng" dirty="0"/>
          </a:p>
        </p:txBody>
      </p:sp>
      <p:sp>
        <p:nvSpPr>
          <p:cNvPr id="15" name="Text 9"/>
          <p:cNvSpPr/>
          <p:nvPr/>
        </p:nvSpPr>
        <p:spPr>
          <a:xfrm>
            <a:off x="769382" y="6166009"/>
            <a:ext cx="4203621" cy="1538883"/>
          </a:xfrm>
          <a:prstGeom prst="rect">
            <a:avLst/>
          </a:prstGeom>
          <a:noFill/>
          <a:ln/>
        </p:spPr>
        <p:txBody>
          <a:bodyPr wrap="square" lIns="0" tIns="0" rIns="0" bIns="0" rtlCol="0" anchor="t"/>
          <a:lstStyle/>
          <a:p>
            <a:pPr marL="0" indent="0" algn="l">
              <a:lnSpc>
                <a:spcPts val="2400"/>
              </a:lnSpc>
              <a:buNone/>
            </a:pPr>
            <a:r>
              <a:rPr lang="en-US" sz="1500" dirty="0">
                <a:solidFill>
                  <a:srgbClr val="432338"/>
                </a:solidFill>
                <a:latin typeface="Source Sans 3" pitchFamily="34" charset="0"/>
                <a:ea typeface="Source Sans 3" pitchFamily="34" charset="-122"/>
                <a:cs typeface="Source Sans 3" pitchFamily="34" charset="-120"/>
              </a:rPr>
              <a:t>Scatter plots revealing relationships between renewable energy adoption rates and CO₂ emission reductions, establishing evidence-based connections between policy choices and environmental outcomes.</a:t>
            </a:r>
            <a:endParaRPr lang="en-US" sz="1500" dirty="0"/>
          </a:p>
        </p:txBody>
      </p:sp>
      <p:pic>
        <p:nvPicPr>
          <p:cNvPr id="1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13390" y="5046464"/>
            <a:ext cx="480893" cy="480893"/>
          </a:xfrm>
          <a:prstGeom prst="rect">
            <a:avLst/>
          </a:prstGeom>
        </p:spPr>
      </p:pic>
      <p:sp>
        <p:nvSpPr>
          <p:cNvPr id="17" name="Text 10"/>
          <p:cNvSpPr/>
          <p:nvPr/>
        </p:nvSpPr>
        <p:spPr>
          <a:xfrm>
            <a:off x="5213390" y="5767745"/>
            <a:ext cx="2336483" cy="282893"/>
          </a:xfrm>
          <a:prstGeom prst="rect">
            <a:avLst/>
          </a:prstGeom>
          <a:noFill/>
          <a:ln/>
        </p:spPr>
        <p:txBody>
          <a:bodyPr wrap="none" lIns="0" tIns="0" rIns="0" bIns="0" rtlCol="0" anchor="t"/>
          <a:lstStyle/>
          <a:p>
            <a:pPr marL="0" indent="0" algn="l">
              <a:lnSpc>
                <a:spcPts val="2200"/>
              </a:lnSpc>
              <a:buNone/>
            </a:pPr>
            <a:r>
              <a:rPr lang="en-US" sz="2400" b="1" u="sng" dirty="0">
                <a:solidFill>
                  <a:srgbClr val="432338"/>
                </a:solidFill>
                <a:latin typeface="Noto Serif HK Semi Bold" pitchFamily="34" charset="0"/>
                <a:ea typeface="Noto Serif HK Semi Bold" pitchFamily="34" charset="-122"/>
                <a:cs typeface="Noto Serif HK Semi Bold" pitchFamily="34" charset="-120"/>
              </a:rPr>
              <a:t>Correlation Matrices</a:t>
            </a:r>
            <a:endParaRPr lang="en-US" sz="2400" b="1" u="sng" dirty="0"/>
          </a:p>
        </p:txBody>
      </p:sp>
      <p:sp>
        <p:nvSpPr>
          <p:cNvPr id="18" name="Text 11"/>
          <p:cNvSpPr/>
          <p:nvPr/>
        </p:nvSpPr>
        <p:spPr>
          <a:xfrm>
            <a:off x="5213390" y="6166009"/>
            <a:ext cx="4203621" cy="1231106"/>
          </a:xfrm>
          <a:prstGeom prst="rect">
            <a:avLst/>
          </a:prstGeom>
          <a:noFill/>
          <a:ln/>
        </p:spPr>
        <p:txBody>
          <a:bodyPr wrap="square" lIns="0" tIns="0" rIns="0" bIns="0" rtlCol="0" anchor="t"/>
          <a:lstStyle/>
          <a:p>
            <a:pPr marL="0" indent="0" algn="l">
              <a:lnSpc>
                <a:spcPts val="2400"/>
              </a:lnSpc>
              <a:buNone/>
            </a:pPr>
            <a:r>
              <a:rPr lang="en-US" sz="1500" dirty="0">
                <a:solidFill>
                  <a:srgbClr val="432338"/>
                </a:solidFill>
                <a:latin typeface="Source Sans 3" pitchFamily="34" charset="0"/>
                <a:ea typeface="Source Sans 3" pitchFamily="34" charset="-122"/>
                <a:cs typeface="Source Sans 3" pitchFamily="34" charset="-120"/>
              </a:rPr>
              <a:t>Heatmaps exposing complex interdependencies between energy sources, economic indicators, and environmental metrics, identifying hidden patterns in multi-dimensional datasets.</a:t>
            </a:r>
            <a:endParaRPr lang="en-US" sz="1500" dirty="0"/>
          </a:p>
        </p:txBody>
      </p:sp>
      <p:pic>
        <p:nvPicPr>
          <p:cNvPr id="24" name="Picture 23">
            <a:extLst>
              <a:ext uri="{FF2B5EF4-FFF2-40B4-BE49-F238E27FC236}">
                <a16:creationId xmlns:a16="http://schemas.microsoft.com/office/drawing/2014/main" id="{B110D0F4-28F6-1455-26D5-735DE4409FD7}"/>
              </a:ext>
            </a:extLst>
          </p:cNvPr>
          <p:cNvPicPr>
            <a:picLocks noChangeAspect="1"/>
          </p:cNvPicPr>
          <p:nvPr/>
        </p:nvPicPr>
        <p:blipFill>
          <a:blip r:embed="rId13"/>
          <a:stretch>
            <a:fillRect/>
          </a:stretch>
        </p:blipFill>
        <p:spPr>
          <a:xfrm>
            <a:off x="12161521" y="7675955"/>
            <a:ext cx="2419688" cy="504895"/>
          </a:xfrm>
          <a:prstGeom prst="rect">
            <a:avLst/>
          </a:prstGeom>
        </p:spPr>
      </p:pic>
      <p:sp>
        <p:nvSpPr>
          <p:cNvPr id="19" name="TextBox 18">
            <a:extLst>
              <a:ext uri="{FF2B5EF4-FFF2-40B4-BE49-F238E27FC236}">
                <a16:creationId xmlns:a16="http://schemas.microsoft.com/office/drawing/2014/main" id="{45BED355-F95A-5BCB-9034-822AB76460BB}"/>
              </a:ext>
            </a:extLst>
          </p:cNvPr>
          <p:cNvSpPr txBox="1"/>
          <p:nvPr/>
        </p:nvSpPr>
        <p:spPr>
          <a:xfrm>
            <a:off x="12355551" y="7828156"/>
            <a:ext cx="2040673" cy="461665"/>
          </a:xfrm>
          <a:prstGeom prst="rect">
            <a:avLst/>
          </a:prstGeom>
          <a:noFill/>
        </p:spPr>
        <p:txBody>
          <a:bodyPr wrap="square" rtlCol="0">
            <a:spAutoFit/>
          </a:bodyPr>
          <a:lstStyle/>
          <a:p>
            <a:r>
              <a:rPr lang="en-US" sz="2400" b="1" i="1" dirty="0"/>
              <a:t>            NEXT-&gt;</a:t>
            </a:r>
            <a:endParaRPr lang="en-IN" sz="2400" b="1" i="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294924"/>
            <a:ext cx="8641675" cy="615910"/>
          </a:xfrm>
          <a:prstGeom prst="rect">
            <a:avLst/>
          </a:prstGeom>
          <a:noFill/>
          <a:ln/>
        </p:spPr>
        <p:txBody>
          <a:bodyPr wrap="none" lIns="0" tIns="0" rIns="0" bIns="0" rtlCol="0" anchor="t"/>
          <a:lstStyle/>
          <a:p>
            <a:pPr marL="0" indent="0" algn="l">
              <a:lnSpc>
                <a:spcPts val="4850"/>
              </a:lnSpc>
              <a:buNone/>
            </a:pPr>
            <a:r>
              <a:rPr lang="en-US" sz="3850" b="1" u="sng" dirty="0">
                <a:solidFill>
                  <a:srgbClr val="371A2D"/>
                </a:solidFill>
                <a:latin typeface="Noto Serif HK Semi Bold" pitchFamily="34" charset="0"/>
                <a:ea typeface="Noto Serif HK Semi Bold" pitchFamily="34" charset="-122"/>
                <a:cs typeface="Noto Serif HK Semi Bold" pitchFamily="34" charset="-120"/>
              </a:rPr>
              <a:t>Regional Performance Comparison</a:t>
            </a:r>
            <a:endParaRPr lang="en-US" sz="3850" b="1" u="sng" dirty="0"/>
          </a:p>
        </p:txBody>
      </p:sp>
      <p:pic>
        <p:nvPicPr>
          <p:cNvPr id="3" name="Image 0" descr="preencoded.png"/>
          <p:cNvPicPr>
            <a:picLocks noChangeAspect="1"/>
          </p:cNvPicPr>
          <p:nvPr/>
        </p:nvPicPr>
        <p:blipFill>
          <a:blip r:embed="rId3"/>
          <a:stretch>
            <a:fillRect/>
          </a:stretch>
        </p:blipFill>
        <p:spPr>
          <a:xfrm>
            <a:off x="837724" y="2460546"/>
            <a:ext cx="7568565" cy="4238387"/>
          </a:xfrm>
          <a:prstGeom prst="rect">
            <a:avLst/>
          </a:prstGeom>
        </p:spPr>
      </p:pic>
      <p:sp>
        <p:nvSpPr>
          <p:cNvPr id="4" name="Text 1"/>
          <p:cNvSpPr/>
          <p:nvPr/>
        </p:nvSpPr>
        <p:spPr>
          <a:xfrm>
            <a:off x="8924925" y="2413397"/>
            <a:ext cx="5125612" cy="1005126"/>
          </a:xfrm>
          <a:prstGeom prst="rect">
            <a:avLst/>
          </a:prstGeom>
          <a:noFill/>
          <a:ln/>
        </p:spPr>
        <p:txBody>
          <a:bodyPr wrap="square" lIns="0" tIns="0" rIns="0" bIns="0" rtlCol="0" anchor="t"/>
          <a:lstStyle/>
          <a:p>
            <a:pPr marL="0" indent="0" algn="l">
              <a:lnSpc>
                <a:spcPts val="2600"/>
              </a:lnSpc>
              <a:buNone/>
            </a:pPr>
            <a:r>
              <a:rPr lang="en-US" sz="2400" b="1" u="sng" dirty="0">
                <a:solidFill>
                  <a:srgbClr val="432338"/>
                </a:solidFill>
                <a:latin typeface="Source Sans 3" pitchFamily="34" charset="0"/>
                <a:ea typeface="Source Sans 3" pitchFamily="34" charset="-122"/>
                <a:cs typeface="Source Sans 3" pitchFamily="34" charset="-120"/>
              </a:rPr>
              <a:t>Continental disparities reflect varying policy ambitions, resource endowments, and economic development stages.</a:t>
            </a:r>
            <a:endParaRPr lang="en-US" sz="2400" b="1" u="sng" dirty="0"/>
          </a:p>
        </p:txBody>
      </p:sp>
      <p:sp>
        <p:nvSpPr>
          <p:cNvPr id="5" name="Text 2"/>
          <p:cNvSpPr/>
          <p:nvPr/>
        </p:nvSpPr>
        <p:spPr>
          <a:xfrm>
            <a:off x="8924925" y="3606998"/>
            <a:ext cx="4875371" cy="670084"/>
          </a:xfrm>
          <a:prstGeom prst="rect">
            <a:avLst/>
          </a:prstGeom>
          <a:noFill/>
          <a:ln/>
        </p:spPr>
        <p:txBody>
          <a:bodyPr wrap="square" lIns="0" tIns="0" rIns="0" bIns="0" rtlCol="0" anchor="t"/>
          <a:lstStyle/>
          <a:p>
            <a:pPr marL="0" indent="0" algn="l">
              <a:lnSpc>
                <a:spcPts val="2600"/>
              </a:lnSpc>
              <a:buNone/>
            </a:pPr>
            <a:r>
              <a:rPr lang="en-US" sz="1600" b="1" dirty="0">
                <a:solidFill>
                  <a:srgbClr val="432338"/>
                </a:solidFill>
                <a:latin typeface="Source Sans 3" pitchFamily="34" charset="0"/>
                <a:ea typeface="Source Sans 3" pitchFamily="34" charset="-122"/>
                <a:cs typeface="Source Sans 3" pitchFamily="34" charset="-120"/>
              </a:rPr>
              <a:t>Europe</a:t>
            </a:r>
            <a:r>
              <a:rPr lang="en-US" sz="1600" dirty="0">
                <a:solidFill>
                  <a:srgbClr val="432338"/>
                </a:solidFill>
                <a:latin typeface="Source Sans 3" pitchFamily="34" charset="0"/>
                <a:ea typeface="Source Sans 3" pitchFamily="34" charset="-122"/>
                <a:cs typeface="Source Sans 3" pitchFamily="34" charset="-120"/>
              </a:rPr>
              <a:t> leads through aggressive decarbonisation targets and substantial green energy investments.</a:t>
            </a:r>
            <a:endParaRPr lang="en-US" sz="1600" dirty="0"/>
          </a:p>
        </p:txBody>
      </p:sp>
      <p:sp>
        <p:nvSpPr>
          <p:cNvPr id="6" name="Text 3"/>
          <p:cNvSpPr/>
          <p:nvPr/>
        </p:nvSpPr>
        <p:spPr>
          <a:xfrm>
            <a:off x="8924925" y="4465558"/>
            <a:ext cx="4875371" cy="670084"/>
          </a:xfrm>
          <a:prstGeom prst="rect">
            <a:avLst/>
          </a:prstGeom>
          <a:noFill/>
          <a:ln/>
        </p:spPr>
        <p:txBody>
          <a:bodyPr wrap="square" lIns="0" tIns="0" rIns="0" bIns="0" rtlCol="0" anchor="t"/>
          <a:lstStyle/>
          <a:p>
            <a:pPr marL="0" indent="0" algn="l">
              <a:lnSpc>
                <a:spcPts val="2600"/>
              </a:lnSpc>
              <a:buNone/>
            </a:pPr>
            <a:r>
              <a:rPr lang="en-US" sz="1600" b="1" dirty="0">
                <a:solidFill>
                  <a:srgbClr val="432338"/>
                </a:solidFill>
                <a:latin typeface="Source Sans 3" pitchFamily="34" charset="0"/>
                <a:ea typeface="Source Sans 3" pitchFamily="34" charset="-122"/>
                <a:cs typeface="Source Sans 3" pitchFamily="34" charset="-120"/>
              </a:rPr>
              <a:t>South America</a:t>
            </a:r>
            <a:r>
              <a:rPr lang="en-US" sz="1600" dirty="0">
                <a:solidFill>
                  <a:srgbClr val="432338"/>
                </a:solidFill>
                <a:latin typeface="Source Sans 3" pitchFamily="34" charset="0"/>
                <a:ea typeface="Source Sans 3" pitchFamily="34" charset="-122"/>
                <a:cs typeface="Source Sans 3" pitchFamily="34" charset="-120"/>
              </a:rPr>
              <a:t> benefits from exceptional hydroelectric resources and emerging solar markets.</a:t>
            </a:r>
            <a:endParaRPr lang="en-US" sz="1600" dirty="0"/>
          </a:p>
        </p:txBody>
      </p:sp>
      <p:sp>
        <p:nvSpPr>
          <p:cNvPr id="7" name="Text 4"/>
          <p:cNvSpPr/>
          <p:nvPr/>
        </p:nvSpPr>
        <p:spPr>
          <a:xfrm>
            <a:off x="8924925" y="5324118"/>
            <a:ext cx="4875371" cy="670084"/>
          </a:xfrm>
          <a:prstGeom prst="rect">
            <a:avLst/>
          </a:prstGeom>
          <a:noFill/>
          <a:ln/>
        </p:spPr>
        <p:txBody>
          <a:bodyPr wrap="square" lIns="0" tIns="0" rIns="0" bIns="0" rtlCol="0" anchor="t"/>
          <a:lstStyle/>
          <a:p>
            <a:pPr marL="0" indent="0" algn="l">
              <a:lnSpc>
                <a:spcPts val="2600"/>
              </a:lnSpc>
              <a:buNone/>
            </a:pPr>
            <a:r>
              <a:rPr lang="en-US" sz="1600" b="1" dirty="0">
                <a:solidFill>
                  <a:srgbClr val="432338"/>
                </a:solidFill>
                <a:latin typeface="Source Sans 3" pitchFamily="34" charset="0"/>
                <a:ea typeface="Source Sans 3" pitchFamily="34" charset="-122"/>
                <a:cs typeface="Source Sans 3" pitchFamily="34" charset="-120"/>
              </a:rPr>
              <a:t>Middle East</a:t>
            </a:r>
            <a:r>
              <a:rPr lang="en-US" sz="1600" dirty="0">
                <a:solidFill>
                  <a:srgbClr val="432338"/>
                </a:solidFill>
                <a:latin typeface="Source Sans 3" pitchFamily="34" charset="0"/>
                <a:ea typeface="Source Sans 3" pitchFamily="34" charset="-122"/>
                <a:cs typeface="Source Sans 3" pitchFamily="34" charset="-120"/>
              </a:rPr>
              <a:t> regions show nascent transition efforts, constrained by fossil fuel economic dependencies.</a:t>
            </a:r>
            <a:endParaRPr lang="en-US" sz="1600" dirty="0"/>
          </a:p>
        </p:txBody>
      </p:sp>
      <p:pic>
        <p:nvPicPr>
          <p:cNvPr id="11" name="Picture 10">
            <a:extLst>
              <a:ext uri="{FF2B5EF4-FFF2-40B4-BE49-F238E27FC236}">
                <a16:creationId xmlns:a16="http://schemas.microsoft.com/office/drawing/2014/main" id="{BDFF9A7E-D98D-98ED-0A91-069572453556}"/>
              </a:ext>
            </a:extLst>
          </p:cNvPr>
          <p:cNvPicPr>
            <a:picLocks noChangeAspect="1"/>
          </p:cNvPicPr>
          <p:nvPr/>
        </p:nvPicPr>
        <p:blipFill>
          <a:blip r:embed="rId4"/>
          <a:stretch>
            <a:fillRect/>
          </a:stretch>
        </p:blipFill>
        <p:spPr>
          <a:xfrm>
            <a:off x="12175988" y="7724705"/>
            <a:ext cx="2419688" cy="504895"/>
          </a:xfrm>
          <a:prstGeom prst="rect">
            <a:avLst/>
          </a:prstGeom>
        </p:spPr>
      </p:pic>
      <p:sp>
        <p:nvSpPr>
          <p:cNvPr id="9" name="TextBox 8">
            <a:extLst>
              <a:ext uri="{FF2B5EF4-FFF2-40B4-BE49-F238E27FC236}">
                <a16:creationId xmlns:a16="http://schemas.microsoft.com/office/drawing/2014/main" id="{74D35C6E-1CDF-C61B-7C1C-B3A69D7BE98F}"/>
              </a:ext>
            </a:extLst>
          </p:cNvPr>
          <p:cNvSpPr txBox="1"/>
          <p:nvPr/>
        </p:nvSpPr>
        <p:spPr>
          <a:xfrm>
            <a:off x="12175988" y="7764405"/>
            <a:ext cx="2910468" cy="584775"/>
          </a:xfrm>
          <a:prstGeom prst="rect">
            <a:avLst/>
          </a:prstGeom>
          <a:noFill/>
        </p:spPr>
        <p:txBody>
          <a:bodyPr wrap="square" rtlCol="0">
            <a:spAutoFit/>
          </a:bodyPr>
          <a:lstStyle/>
          <a:p>
            <a:r>
              <a:rPr lang="en-US" sz="3200" b="1" i="1" dirty="0"/>
              <a:t>          NEXT-&gt;</a:t>
            </a:r>
            <a:endParaRPr lang="en-IN" sz="3200" b="1" i="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75335" y="688062"/>
            <a:ext cx="7881223" cy="570071"/>
          </a:xfrm>
          <a:prstGeom prst="rect">
            <a:avLst/>
          </a:prstGeom>
          <a:noFill/>
          <a:ln/>
        </p:spPr>
        <p:txBody>
          <a:bodyPr wrap="none" lIns="0" tIns="0" rIns="0" bIns="0" rtlCol="0" anchor="t"/>
          <a:lstStyle/>
          <a:p>
            <a:pPr marL="0" indent="0" algn="l">
              <a:lnSpc>
                <a:spcPts val="4450"/>
              </a:lnSpc>
              <a:buNone/>
            </a:pPr>
            <a:r>
              <a:rPr lang="en-US" sz="3550" b="1" u="sng" dirty="0">
                <a:solidFill>
                  <a:srgbClr val="371A2D"/>
                </a:solidFill>
                <a:latin typeface="Noto Serif HK Semi Bold" pitchFamily="34" charset="0"/>
                <a:ea typeface="Noto Serif HK Semi Bold" pitchFamily="34" charset="-122"/>
                <a:cs typeface="Noto Serif HK Semi Bold" pitchFamily="34" charset="-120"/>
              </a:rPr>
              <a:t>Environmental Impact Correlation</a:t>
            </a:r>
            <a:endParaRPr lang="en-US" sz="3550" b="1" u="sng" dirty="0"/>
          </a:p>
        </p:txBody>
      </p:sp>
      <p:sp>
        <p:nvSpPr>
          <p:cNvPr id="3" name="Text 1"/>
          <p:cNvSpPr/>
          <p:nvPr/>
        </p:nvSpPr>
        <p:spPr>
          <a:xfrm>
            <a:off x="775335" y="1645801"/>
            <a:ext cx="13079730" cy="310039"/>
          </a:xfrm>
          <a:prstGeom prst="rect">
            <a:avLst/>
          </a:prstGeom>
          <a:noFill/>
          <a:ln/>
        </p:spPr>
        <p:txBody>
          <a:bodyPr wrap="none" lIns="0" tIns="0" rIns="0" bIns="0" rtlCol="0" anchor="t"/>
          <a:lstStyle/>
          <a:p>
            <a:pPr marL="0" indent="0" algn="l">
              <a:lnSpc>
                <a:spcPts val="2400"/>
              </a:lnSpc>
              <a:buNone/>
            </a:pPr>
            <a:r>
              <a:rPr lang="en-US" sz="1600" b="1" u="sng" dirty="0">
                <a:solidFill>
                  <a:srgbClr val="432338"/>
                </a:solidFill>
                <a:latin typeface="Source Sans 3" pitchFamily="34" charset="0"/>
                <a:ea typeface="Source Sans 3" pitchFamily="34" charset="-122"/>
                <a:cs typeface="Source Sans 3" pitchFamily="34" charset="-120"/>
              </a:rPr>
              <a:t>Empirical evidence establishes definitive connections between renewable energy adoption and carbon emission reductions across all analysed regions.</a:t>
            </a:r>
            <a:endParaRPr lang="en-US" sz="1600" b="1" u="sng" dirty="0"/>
          </a:p>
        </p:txBody>
      </p:sp>
      <p:sp>
        <p:nvSpPr>
          <p:cNvPr id="4" name="Text 2"/>
          <p:cNvSpPr/>
          <p:nvPr/>
        </p:nvSpPr>
        <p:spPr>
          <a:xfrm>
            <a:off x="1682234" y="3433763"/>
            <a:ext cx="2384227" cy="484584"/>
          </a:xfrm>
          <a:prstGeom prst="rect">
            <a:avLst/>
          </a:prstGeom>
          <a:noFill/>
          <a:ln/>
        </p:spPr>
        <p:txBody>
          <a:bodyPr wrap="none" lIns="0" tIns="0" rIns="0" bIns="0" rtlCol="0" anchor="t"/>
          <a:lstStyle/>
          <a:p>
            <a:pPr marL="0" indent="0" algn="ctr">
              <a:lnSpc>
                <a:spcPts val="3800"/>
              </a:lnSpc>
              <a:buNone/>
            </a:pPr>
            <a:r>
              <a:rPr lang="en-US" sz="3800" dirty="0">
                <a:solidFill>
                  <a:srgbClr val="432338"/>
                </a:solidFill>
                <a:latin typeface="Noto Serif HK Semi Bold" pitchFamily="34" charset="0"/>
                <a:ea typeface="Noto Serif HK Semi Bold" pitchFamily="34" charset="-122"/>
                <a:cs typeface="Noto Serif HK Semi Bold" pitchFamily="34" charset="-120"/>
              </a:rPr>
              <a:t>68%</a:t>
            </a:r>
            <a:endParaRPr lang="en-US" sz="3800" dirty="0"/>
          </a:p>
        </p:txBody>
      </p:sp>
      <p:pic>
        <p:nvPicPr>
          <p:cNvPr id="5" name="Image 0" descr="preencoded.png"/>
          <p:cNvPicPr>
            <a:picLocks noChangeAspect="1"/>
          </p:cNvPicPr>
          <p:nvPr/>
        </p:nvPicPr>
        <p:blipFill>
          <a:blip r:embed="rId3"/>
          <a:stretch>
            <a:fillRect/>
          </a:stretch>
        </p:blipFill>
        <p:spPr>
          <a:xfrm>
            <a:off x="1420654" y="2222302"/>
            <a:ext cx="2907625" cy="2907625"/>
          </a:xfrm>
          <a:prstGeom prst="rect">
            <a:avLst/>
          </a:prstGeom>
        </p:spPr>
      </p:pic>
      <p:sp>
        <p:nvSpPr>
          <p:cNvPr id="6" name="Text 3"/>
          <p:cNvSpPr/>
          <p:nvPr/>
        </p:nvSpPr>
        <p:spPr>
          <a:xfrm>
            <a:off x="1734264" y="5372219"/>
            <a:ext cx="2280404" cy="284917"/>
          </a:xfrm>
          <a:prstGeom prst="rect">
            <a:avLst/>
          </a:prstGeom>
          <a:noFill/>
          <a:ln/>
        </p:spPr>
        <p:txBody>
          <a:bodyPr wrap="none" lIns="0" tIns="0" rIns="0" bIns="0" rtlCol="0" anchor="t"/>
          <a:lstStyle/>
          <a:p>
            <a:pPr marL="0" indent="0" algn="ctr">
              <a:lnSpc>
                <a:spcPts val="2200"/>
              </a:lnSpc>
              <a:buNone/>
            </a:pPr>
            <a:r>
              <a:rPr lang="en-US" sz="1750" b="1" u="sng" dirty="0">
                <a:solidFill>
                  <a:srgbClr val="432338"/>
                </a:solidFill>
                <a:latin typeface="Noto Serif HK Semi Bold" pitchFamily="34" charset="0"/>
                <a:ea typeface="Noto Serif HK Semi Bold" pitchFamily="34" charset="-122"/>
                <a:cs typeface="Noto Serif HK Semi Bold" pitchFamily="34" charset="-120"/>
              </a:rPr>
              <a:t>CO₂ Reduction</a:t>
            </a:r>
            <a:endParaRPr lang="en-US" sz="1750" b="1" u="sng" dirty="0"/>
          </a:p>
        </p:txBody>
      </p:sp>
      <p:sp>
        <p:nvSpPr>
          <p:cNvPr id="7" name="Text 4"/>
          <p:cNvSpPr/>
          <p:nvPr/>
        </p:nvSpPr>
        <p:spPr>
          <a:xfrm>
            <a:off x="775335" y="5773341"/>
            <a:ext cx="4198382" cy="930116"/>
          </a:xfrm>
          <a:prstGeom prst="rect">
            <a:avLst/>
          </a:prstGeom>
          <a:noFill/>
          <a:ln/>
        </p:spPr>
        <p:txBody>
          <a:bodyPr wrap="square" lIns="0" tIns="0" rIns="0" bIns="0" rtlCol="0" anchor="t"/>
          <a:lstStyle/>
          <a:p>
            <a:pPr marL="0" indent="0" algn="ctr">
              <a:lnSpc>
                <a:spcPts val="2400"/>
              </a:lnSpc>
              <a:buNone/>
            </a:pPr>
            <a:r>
              <a:rPr lang="en-US" sz="1500" dirty="0">
                <a:solidFill>
                  <a:srgbClr val="432338"/>
                </a:solidFill>
                <a:latin typeface="Source Sans 3" pitchFamily="34" charset="0"/>
                <a:ea typeface="Source Sans 3" pitchFamily="34" charset="-122"/>
                <a:cs typeface="Source Sans 3" pitchFamily="34" charset="-120"/>
              </a:rPr>
              <a:t>Average emission decrease in nations achieving 50%+ renewable energy penetration compared to 1990 baseline levels.</a:t>
            </a:r>
            <a:endParaRPr lang="en-US" sz="1500" dirty="0"/>
          </a:p>
        </p:txBody>
      </p:sp>
      <p:sp>
        <p:nvSpPr>
          <p:cNvPr id="8" name="Text 5"/>
          <p:cNvSpPr/>
          <p:nvPr/>
        </p:nvSpPr>
        <p:spPr>
          <a:xfrm>
            <a:off x="6122908" y="3433763"/>
            <a:ext cx="2384227" cy="484584"/>
          </a:xfrm>
          <a:prstGeom prst="rect">
            <a:avLst/>
          </a:prstGeom>
          <a:noFill/>
          <a:ln/>
        </p:spPr>
        <p:txBody>
          <a:bodyPr wrap="none" lIns="0" tIns="0" rIns="0" bIns="0" rtlCol="0" anchor="t"/>
          <a:lstStyle/>
          <a:p>
            <a:pPr marL="0" indent="0" algn="ctr">
              <a:lnSpc>
                <a:spcPts val="3800"/>
              </a:lnSpc>
              <a:buNone/>
            </a:pPr>
            <a:r>
              <a:rPr lang="en-US" sz="3800" dirty="0">
                <a:solidFill>
                  <a:srgbClr val="432338"/>
                </a:solidFill>
                <a:latin typeface="Noto Serif HK Semi Bold" pitchFamily="34" charset="0"/>
                <a:ea typeface="Noto Serif HK Semi Bold" pitchFamily="34" charset="-122"/>
                <a:cs typeface="Noto Serif HK Semi Bold" pitchFamily="34" charset="-120"/>
              </a:rPr>
              <a:t>89%</a:t>
            </a:r>
            <a:endParaRPr lang="en-US" sz="3800" dirty="0"/>
          </a:p>
        </p:txBody>
      </p:sp>
      <p:pic>
        <p:nvPicPr>
          <p:cNvPr id="9" name="Image 1" descr="preencoded.png"/>
          <p:cNvPicPr>
            <a:picLocks noChangeAspect="1"/>
          </p:cNvPicPr>
          <p:nvPr/>
        </p:nvPicPr>
        <p:blipFill>
          <a:blip r:embed="rId4"/>
          <a:stretch>
            <a:fillRect/>
          </a:stretch>
        </p:blipFill>
        <p:spPr>
          <a:xfrm>
            <a:off x="5861328" y="2222302"/>
            <a:ext cx="2907625" cy="2907625"/>
          </a:xfrm>
          <a:prstGeom prst="rect">
            <a:avLst/>
          </a:prstGeom>
        </p:spPr>
      </p:pic>
      <p:sp>
        <p:nvSpPr>
          <p:cNvPr id="10" name="Text 6"/>
          <p:cNvSpPr/>
          <p:nvPr/>
        </p:nvSpPr>
        <p:spPr>
          <a:xfrm>
            <a:off x="6174938" y="5372219"/>
            <a:ext cx="2280404" cy="284917"/>
          </a:xfrm>
          <a:prstGeom prst="rect">
            <a:avLst/>
          </a:prstGeom>
          <a:noFill/>
          <a:ln/>
        </p:spPr>
        <p:txBody>
          <a:bodyPr wrap="none" lIns="0" tIns="0" rIns="0" bIns="0" rtlCol="0" anchor="t"/>
          <a:lstStyle/>
          <a:p>
            <a:pPr marL="0" indent="0" algn="ctr">
              <a:lnSpc>
                <a:spcPts val="2200"/>
              </a:lnSpc>
              <a:buNone/>
            </a:pPr>
            <a:r>
              <a:rPr lang="en-US" sz="1750" b="1" u="sng" dirty="0">
                <a:solidFill>
                  <a:srgbClr val="432338"/>
                </a:solidFill>
                <a:latin typeface="Noto Serif HK Semi Bold" pitchFamily="34" charset="0"/>
                <a:ea typeface="Noto Serif HK Semi Bold" pitchFamily="34" charset="-122"/>
                <a:cs typeface="Noto Serif HK Semi Bold" pitchFamily="34" charset="-120"/>
              </a:rPr>
              <a:t>Cost Decline</a:t>
            </a:r>
            <a:endParaRPr lang="en-US" sz="1750" b="1" u="sng" dirty="0"/>
          </a:p>
        </p:txBody>
      </p:sp>
      <p:sp>
        <p:nvSpPr>
          <p:cNvPr id="11" name="Text 7"/>
          <p:cNvSpPr/>
          <p:nvPr/>
        </p:nvSpPr>
        <p:spPr>
          <a:xfrm>
            <a:off x="5216009" y="5773341"/>
            <a:ext cx="4198382" cy="930116"/>
          </a:xfrm>
          <a:prstGeom prst="rect">
            <a:avLst/>
          </a:prstGeom>
          <a:noFill/>
          <a:ln/>
        </p:spPr>
        <p:txBody>
          <a:bodyPr wrap="square" lIns="0" tIns="0" rIns="0" bIns="0" rtlCol="0" anchor="t"/>
          <a:lstStyle/>
          <a:p>
            <a:pPr marL="0" indent="0" algn="ctr">
              <a:lnSpc>
                <a:spcPts val="2400"/>
              </a:lnSpc>
              <a:buNone/>
            </a:pPr>
            <a:r>
              <a:rPr lang="en-US" sz="1500" dirty="0">
                <a:solidFill>
                  <a:srgbClr val="432338"/>
                </a:solidFill>
                <a:latin typeface="Source Sans 3" pitchFamily="34" charset="0"/>
                <a:ea typeface="Source Sans 3" pitchFamily="34" charset="-122"/>
                <a:cs typeface="Source Sans 3" pitchFamily="34" charset="-120"/>
              </a:rPr>
              <a:t>Reduction in solar photovoltaic system costs since 1990, enabling widespread accessibility and accelerated deployment globally.</a:t>
            </a:r>
            <a:endParaRPr lang="en-US" sz="1500" dirty="0"/>
          </a:p>
        </p:txBody>
      </p:sp>
      <p:sp>
        <p:nvSpPr>
          <p:cNvPr id="12" name="Text 8"/>
          <p:cNvSpPr/>
          <p:nvPr/>
        </p:nvSpPr>
        <p:spPr>
          <a:xfrm>
            <a:off x="10563582" y="3433763"/>
            <a:ext cx="2384227" cy="484584"/>
          </a:xfrm>
          <a:prstGeom prst="rect">
            <a:avLst/>
          </a:prstGeom>
          <a:noFill/>
          <a:ln/>
        </p:spPr>
        <p:txBody>
          <a:bodyPr wrap="none" lIns="0" tIns="0" rIns="0" bIns="0" rtlCol="0" anchor="t"/>
          <a:lstStyle/>
          <a:p>
            <a:pPr marL="0" indent="0" algn="ctr">
              <a:lnSpc>
                <a:spcPts val="3800"/>
              </a:lnSpc>
              <a:buNone/>
            </a:pPr>
            <a:r>
              <a:rPr lang="en-US" sz="3800" dirty="0">
                <a:solidFill>
                  <a:srgbClr val="432338"/>
                </a:solidFill>
                <a:latin typeface="Noto Serif HK Semi Bold" pitchFamily="34" charset="0"/>
                <a:ea typeface="Noto Serif HK Semi Bold" pitchFamily="34" charset="-122"/>
                <a:cs typeface="Noto Serif HK Semi Bold" pitchFamily="34" charset="-120"/>
              </a:rPr>
              <a:t>34%</a:t>
            </a:r>
            <a:endParaRPr lang="en-US" sz="3800" dirty="0"/>
          </a:p>
        </p:txBody>
      </p:sp>
      <p:pic>
        <p:nvPicPr>
          <p:cNvPr id="13" name="Image 2" descr="preencoded.png"/>
          <p:cNvPicPr>
            <a:picLocks noChangeAspect="1"/>
          </p:cNvPicPr>
          <p:nvPr/>
        </p:nvPicPr>
        <p:blipFill>
          <a:blip r:embed="rId5"/>
          <a:stretch>
            <a:fillRect/>
          </a:stretch>
        </p:blipFill>
        <p:spPr>
          <a:xfrm>
            <a:off x="10302002" y="2222302"/>
            <a:ext cx="2907625" cy="2907625"/>
          </a:xfrm>
          <a:prstGeom prst="rect">
            <a:avLst/>
          </a:prstGeom>
        </p:spPr>
      </p:pic>
      <p:sp>
        <p:nvSpPr>
          <p:cNvPr id="14" name="Text 9"/>
          <p:cNvSpPr/>
          <p:nvPr/>
        </p:nvSpPr>
        <p:spPr>
          <a:xfrm>
            <a:off x="10615613" y="5372219"/>
            <a:ext cx="2280404" cy="284917"/>
          </a:xfrm>
          <a:prstGeom prst="rect">
            <a:avLst/>
          </a:prstGeom>
          <a:noFill/>
          <a:ln/>
        </p:spPr>
        <p:txBody>
          <a:bodyPr wrap="none" lIns="0" tIns="0" rIns="0" bIns="0" rtlCol="0" anchor="t"/>
          <a:lstStyle/>
          <a:p>
            <a:pPr marL="0" indent="0" algn="ctr">
              <a:lnSpc>
                <a:spcPts val="2200"/>
              </a:lnSpc>
              <a:buNone/>
            </a:pPr>
            <a:r>
              <a:rPr lang="en-US" sz="1750" b="1" u="sng" dirty="0">
                <a:solidFill>
                  <a:srgbClr val="432338"/>
                </a:solidFill>
                <a:latin typeface="Noto Serif HK Semi Bold" pitchFamily="34" charset="0"/>
                <a:ea typeface="Noto Serif HK Semi Bold" pitchFamily="34" charset="-122"/>
                <a:cs typeface="Noto Serif HK Semi Bold" pitchFamily="34" charset="-120"/>
              </a:rPr>
              <a:t>Global Growth</a:t>
            </a:r>
            <a:endParaRPr lang="en-US" sz="1750" b="1" u="sng" dirty="0"/>
          </a:p>
        </p:txBody>
      </p:sp>
      <p:sp>
        <p:nvSpPr>
          <p:cNvPr id="15" name="Text 10"/>
          <p:cNvSpPr/>
          <p:nvPr/>
        </p:nvSpPr>
        <p:spPr>
          <a:xfrm>
            <a:off x="9656683" y="5773341"/>
            <a:ext cx="4198382" cy="930116"/>
          </a:xfrm>
          <a:prstGeom prst="rect">
            <a:avLst/>
          </a:prstGeom>
          <a:noFill/>
          <a:ln/>
        </p:spPr>
        <p:txBody>
          <a:bodyPr wrap="square" lIns="0" tIns="0" rIns="0" bIns="0" rtlCol="0" anchor="t"/>
          <a:lstStyle/>
          <a:p>
            <a:pPr marL="0" indent="0" algn="ctr">
              <a:lnSpc>
                <a:spcPts val="2400"/>
              </a:lnSpc>
              <a:buNone/>
            </a:pPr>
            <a:r>
              <a:rPr lang="en-US" sz="1500" dirty="0">
                <a:solidFill>
                  <a:srgbClr val="432338"/>
                </a:solidFill>
                <a:latin typeface="Source Sans 3" pitchFamily="34" charset="0"/>
                <a:ea typeface="Source Sans 3" pitchFamily="34" charset="-122"/>
                <a:cs typeface="Source Sans 3" pitchFamily="34" charset="-120"/>
              </a:rPr>
              <a:t>Increase in worldwide renewable energy capacity over the past decade, representing unprecedented expansion momentum.</a:t>
            </a:r>
            <a:endParaRPr lang="en-US" sz="1500" dirty="0"/>
          </a:p>
        </p:txBody>
      </p:sp>
      <p:sp>
        <p:nvSpPr>
          <p:cNvPr id="16" name="Text 11"/>
          <p:cNvSpPr/>
          <p:nvPr/>
        </p:nvSpPr>
        <p:spPr>
          <a:xfrm>
            <a:off x="775335" y="6921460"/>
            <a:ext cx="13079730" cy="620078"/>
          </a:xfrm>
          <a:prstGeom prst="rect">
            <a:avLst/>
          </a:prstGeom>
          <a:noFill/>
          <a:ln/>
        </p:spPr>
        <p:txBody>
          <a:bodyPr wrap="square" lIns="0" tIns="0" rIns="0" bIns="0" rtlCol="0" anchor="t"/>
          <a:lstStyle/>
          <a:p>
            <a:pPr marL="0" indent="0" algn="l">
              <a:lnSpc>
                <a:spcPts val="2400"/>
              </a:lnSpc>
              <a:buNone/>
            </a:pPr>
            <a:r>
              <a:rPr lang="en-US" sz="1500" dirty="0">
                <a:solidFill>
                  <a:srgbClr val="432338"/>
                </a:solidFill>
                <a:latin typeface="Source Sans 3" pitchFamily="34" charset="0"/>
                <a:ea typeface="Source Sans 3" pitchFamily="34" charset="-122"/>
                <a:cs typeface="Source Sans 3" pitchFamily="34" charset="-120"/>
              </a:rPr>
              <a:t>The data unequivocally demonstrates that strategic investment in renewable infrastructure delivers measurable environmental benefits whilst supporting economic development and energy security objectives.</a:t>
            </a:r>
            <a:endParaRPr lang="en-US" sz="1500" dirty="0"/>
          </a:p>
        </p:txBody>
      </p:sp>
      <p:pic>
        <p:nvPicPr>
          <p:cNvPr id="18" name="Picture 17">
            <a:extLst>
              <a:ext uri="{FF2B5EF4-FFF2-40B4-BE49-F238E27FC236}">
                <a16:creationId xmlns:a16="http://schemas.microsoft.com/office/drawing/2014/main" id="{15471E9B-5EE1-AA43-171F-9407A356311A}"/>
              </a:ext>
            </a:extLst>
          </p:cNvPr>
          <p:cNvPicPr>
            <a:picLocks noChangeAspect="1"/>
          </p:cNvPicPr>
          <p:nvPr/>
        </p:nvPicPr>
        <p:blipFill>
          <a:blip r:embed="rId6"/>
          <a:stretch>
            <a:fillRect/>
          </a:stretch>
        </p:blipFill>
        <p:spPr>
          <a:xfrm>
            <a:off x="12210712" y="7661044"/>
            <a:ext cx="2419688" cy="504895"/>
          </a:xfrm>
          <a:prstGeom prst="rect">
            <a:avLst/>
          </a:prstGeom>
        </p:spPr>
      </p:pic>
      <p:sp>
        <p:nvSpPr>
          <p:cNvPr id="17" name="TextBox 16">
            <a:extLst>
              <a:ext uri="{FF2B5EF4-FFF2-40B4-BE49-F238E27FC236}">
                <a16:creationId xmlns:a16="http://schemas.microsoft.com/office/drawing/2014/main" id="{928AD0FA-318C-F800-14D4-5D0023318C07}"/>
              </a:ext>
            </a:extLst>
          </p:cNvPr>
          <p:cNvSpPr txBox="1"/>
          <p:nvPr/>
        </p:nvSpPr>
        <p:spPr>
          <a:xfrm>
            <a:off x="12110224" y="7541538"/>
            <a:ext cx="2319454" cy="646331"/>
          </a:xfrm>
          <a:prstGeom prst="rect">
            <a:avLst/>
          </a:prstGeom>
          <a:noFill/>
        </p:spPr>
        <p:txBody>
          <a:bodyPr wrap="square" rtlCol="0">
            <a:spAutoFit/>
          </a:bodyPr>
          <a:lstStyle/>
          <a:p>
            <a:r>
              <a:rPr lang="en-US" sz="3600" b="1" i="1" dirty="0"/>
              <a:t>       NEXT-&gt;</a:t>
            </a:r>
            <a:endParaRPr lang="en-IN" sz="3600" b="1" i="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21769" y="565309"/>
            <a:ext cx="8207097" cy="604242"/>
          </a:xfrm>
          <a:prstGeom prst="rect">
            <a:avLst/>
          </a:prstGeom>
          <a:noFill/>
          <a:ln/>
        </p:spPr>
        <p:txBody>
          <a:bodyPr wrap="none" lIns="0" tIns="0" rIns="0" bIns="0" rtlCol="0" anchor="t"/>
          <a:lstStyle/>
          <a:p>
            <a:pPr marL="0" indent="0" algn="l">
              <a:lnSpc>
                <a:spcPts val="4750"/>
              </a:lnSpc>
              <a:buNone/>
            </a:pPr>
            <a:r>
              <a:rPr lang="en-US" sz="3800" b="1" u="sng" dirty="0">
                <a:solidFill>
                  <a:srgbClr val="371A2D"/>
                </a:solidFill>
                <a:latin typeface="Noto Serif HK Semi Bold" pitchFamily="34" charset="0"/>
                <a:ea typeface="Noto Serif HK Semi Bold" pitchFamily="34" charset="-122"/>
                <a:cs typeface="Noto Serif HK Semi Bold" pitchFamily="34" charset="-120"/>
              </a:rPr>
              <a:t>Conclusion &amp; Strategic Takeaways</a:t>
            </a:r>
            <a:endParaRPr lang="en-US" sz="3800" b="1" u="sng" dirty="0"/>
          </a:p>
        </p:txBody>
      </p:sp>
      <p:sp>
        <p:nvSpPr>
          <p:cNvPr id="3" name="Text 1"/>
          <p:cNvSpPr/>
          <p:nvPr/>
        </p:nvSpPr>
        <p:spPr>
          <a:xfrm>
            <a:off x="821769" y="1580436"/>
            <a:ext cx="12986861" cy="657463"/>
          </a:xfrm>
          <a:prstGeom prst="rect">
            <a:avLst/>
          </a:prstGeom>
          <a:noFill/>
          <a:ln/>
        </p:spPr>
        <p:txBody>
          <a:bodyPr wrap="square" lIns="0" tIns="0" rIns="0" bIns="0" rtlCol="0" anchor="t"/>
          <a:lstStyle/>
          <a:p>
            <a:pPr marL="0" indent="0" algn="l">
              <a:lnSpc>
                <a:spcPts val="2550"/>
              </a:lnSpc>
              <a:buNone/>
            </a:pPr>
            <a:r>
              <a:rPr lang="en-US" sz="2400" b="1" u="sng" dirty="0">
                <a:solidFill>
                  <a:srgbClr val="432338"/>
                </a:solidFill>
                <a:latin typeface="Source Sans 3" pitchFamily="34" charset="0"/>
                <a:ea typeface="Source Sans 3" pitchFamily="34" charset="-122"/>
                <a:cs typeface="Source Sans 3" pitchFamily="34" charset="-120"/>
              </a:rPr>
              <a:t>Three decades of comprehensive analysis reveal an irreversible global transition towards cleaner, sustainable energy systems, though significant acceleration remains essential.</a:t>
            </a:r>
            <a:endParaRPr lang="en-US" sz="2400" b="1" u="sng" dirty="0"/>
          </a:p>
        </p:txBody>
      </p:sp>
      <p:sp>
        <p:nvSpPr>
          <p:cNvPr id="4" name="Shape 2"/>
          <p:cNvSpPr/>
          <p:nvPr/>
        </p:nvSpPr>
        <p:spPr>
          <a:xfrm>
            <a:off x="821769" y="2468999"/>
            <a:ext cx="6390680" cy="2494955"/>
          </a:xfrm>
          <a:prstGeom prst="roundRect">
            <a:avLst>
              <a:gd name="adj" fmla="val 3459"/>
            </a:avLst>
          </a:prstGeom>
          <a:solidFill>
            <a:srgbClr val="F9D2EB"/>
          </a:solidFill>
          <a:ln w="7620">
            <a:solidFill>
              <a:srgbClr val="DFB8D1"/>
            </a:solidFill>
            <a:prstDash val="solid"/>
          </a:ln>
        </p:spPr>
      </p:sp>
      <p:sp>
        <p:nvSpPr>
          <p:cNvPr id="5" name="Text 3"/>
          <p:cNvSpPr/>
          <p:nvPr/>
        </p:nvSpPr>
        <p:spPr>
          <a:xfrm>
            <a:off x="1034772" y="2682002"/>
            <a:ext cx="2478405" cy="302062"/>
          </a:xfrm>
          <a:prstGeom prst="rect">
            <a:avLst/>
          </a:prstGeom>
          <a:noFill/>
          <a:ln/>
        </p:spPr>
        <p:txBody>
          <a:bodyPr wrap="none" lIns="0" tIns="0" rIns="0" bIns="0" rtlCol="0" anchor="t"/>
          <a:lstStyle/>
          <a:p>
            <a:pPr marL="0" indent="0" algn="l">
              <a:lnSpc>
                <a:spcPts val="2350"/>
              </a:lnSpc>
              <a:buNone/>
            </a:pPr>
            <a:r>
              <a:rPr lang="en-US" sz="2400" b="1" u="sng" dirty="0">
                <a:solidFill>
                  <a:srgbClr val="432338"/>
                </a:solidFill>
                <a:latin typeface="Noto Serif HK Semi Bold" pitchFamily="34" charset="0"/>
                <a:ea typeface="Noto Serif HK Semi Bold" pitchFamily="34" charset="-122"/>
                <a:cs typeface="Noto Serif HK Semi Bold" pitchFamily="34" charset="-120"/>
              </a:rPr>
              <a:t>Decisive Momentum</a:t>
            </a:r>
            <a:endParaRPr lang="en-US" sz="2400" b="1" u="sng" dirty="0"/>
          </a:p>
        </p:txBody>
      </p:sp>
      <p:sp>
        <p:nvSpPr>
          <p:cNvPr id="6" name="Text 4"/>
          <p:cNvSpPr/>
          <p:nvPr/>
        </p:nvSpPr>
        <p:spPr>
          <a:xfrm>
            <a:off x="1034772" y="3107293"/>
            <a:ext cx="5964674" cy="1643658"/>
          </a:xfrm>
          <a:prstGeom prst="rect">
            <a:avLst/>
          </a:prstGeom>
          <a:noFill/>
          <a:ln/>
        </p:spPr>
        <p:txBody>
          <a:bodyPr wrap="square" lIns="0" tIns="0" rIns="0" bIns="0" rtlCol="0" anchor="t"/>
          <a:lstStyle/>
          <a:p>
            <a:pPr marL="0" indent="0" algn="l">
              <a:lnSpc>
                <a:spcPts val="2550"/>
              </a:lnSpc>
              <a:buNone/>
            </a:pPr>
            <a:r>
              <a:rPr lang="en-US" sz="1600" dirty="0">
                <a:solidFill>
                  <a:srgbClr val="432338"/>
                </a:solidFill>
                <a:latin typeface="Source Sans 3" pitchFamily="34" charset="0"/>
                <a:ea typeface="Source Sans 3" pitchFamily="34" charset="-122"/>
                <a:cs typeface="Source Sans 3" pitchFamily="34" charset="-120"/>
              </a:rPr>
              <a:t>The global energy landscape has fundamentally transformed. Renewable sources now constitute 38% of worldwide energy production, with trajectory modelling suggesting 55%+ penetration by 2035 under current policy frameworks and technological advancement rates.</a:t>
            </a:r>
            <a:endParaRPr lang="en-US" sz="1600" dirty="0"/>
          </a:p>
        </p:txBody>
      </p:sp>
      <p:sp>
        <p:nvSpPr>
          <p:cNvPr id="7" name="Shape 5"/>
          <p:cNvSpPr/>
          <p:nvPr/>
        </p:nvSpPr>
        <p:spPr>
          <a:xfrm>
            <a:off x="7417832" y="2468999"/>
            <a:ext cx="6390799" cy="2494955"/>
          </a:xfrm>
          <a:prstGeom prst="roundRect">
            <a:avLst>
              <a:gd name="adj" fmla="val 3459"/>
            </a:avLst>
          </a:prstGeom>
          <a:solidFill>
            <a:srgbClr val="F9D2EB"/>
          </a:solidFill>
          <a:ln w="7620">
            <a:solidFill>
              <a:srgbClr val="DFB8D1"/>
            </a:solidFill>
            <a:prstDash val="solid"/>
          </a:ln>
        </p:spPr>
      </p:sp>
      <p:sp>
        <p:nvSpPr>
          <p:cNvPr id="8" name="Text 6"/>
          <p:cNvSpPr/>
          <p:nvPr/>
        </p:nvSpPr>
        <p:spPr>
          <a:xfrm>
            <a:off x="7630835" y="2682002"/>
            <a:ext cx="2417207" cy="302062"/>
          </a:xfrm>
          <a:prstGeom prst="rect">
            <a:avLst/>
          </a:prstGeom>
          <a:noFill/>
          <a:ln/>
        </p:spPr>
        <p:txBody>
          <a:bodyPr wrap="none" lIns="0" tIns="0" rIns="0" bIns="0" rtlCol="0" anchor="t"/>
          <a:lstStyle/>
          <a:p>
            <a:pPr marL="0" indent="0" algn="l">
              <a:lnSpc>
                <a:spcPts val="2350"/>
              </a:lnSpc>
              <a:buNone/>
            </a:pPr>
            <a:r>
              <a:rPr lang="en-US" sz="2400" b="1" u="sng" dirty="0">
                <a:solidFill>
                  <a:srgbClr val="432338"/>
                </a:solidFill>
                <a:latin typeface="Noto Serif HK Semi Bold" pitchFamily="34" charset="0"/>
                <a:ea typeface="Noto Serif HK Semi Bold" pitchFamily="34" charset="-122"/>
                <a:cs typeface="Noto Serif HK Semi Bold" pitchFamily="34" charset="-120"/>
              </a:rPr>
              <a:t>Visual Evidence</a:t>
            </a:r>
            <a:endParaRPr lang="en-US" sz="2400" b="1" u="sng" dirty="0"/>
          </a:p>
        </p:txBody>
      </p:sp>
      <p:sp>
        <p:nvSpPr>
          <p:cNvPr id="9" name="Text 7"/>
          <p:cNvSpPr/>
          <p:nvPr/>
        </p:nvSpPr>
        <p:spPr>
          <a:xfrm>
            <a:off x="7630835" y="3107293"/>
            <a:ext cx="5964793" cy="1643658"/>
          </a:xfrm>
          <a:prstGeom prst="rect">
            <a:avLst/>
          </a:prstGeom>
          <a:noFill/>
          <a:ln/>
        </p:spPr>
        <p:txBody>
          <a:bodyPr wrap="square" lIns="0" tIns="0" rIns="0" bIns="0" rtlCol="0" anchor="t"/>
          <a:lstStyle/>
          <a:p>
            <a:pPr marL="0" indent="0" algn="l">
              <a:lnSpc>
                <a:spcPts val="2550"/>
              </a:lnSpc>
              <a:buNone/>
            </a:pPr>
            <a:r>
              <a:rPr lang="en-US" sz="1600" dirty="0">
                <a:solidFill>
                  <a:srgbClr val="432338"/>
                </a:solidFill>
                <a:latin typeface="Source Sans 3" pitchFamily="34" charset="0"/>
                <a:ea typeface="Source Sans 3" pitchFamily="34" charset="-122"/>
                <a:cs typeface="Source Sans 3" pitchFamily="34" charset="-120"/>
              </a:rPr>
              <a:t>Sophisticated data visualisations conclusively demonstrate renewable energy effectiveness in reducing carbon emissions whilst maintaining economic growth. Charts, correlations, and temporal analyses provide irrefutable evidence for policy justification and investment allocation.</a:t>
            </a:r>
            <a:endParaRPr lang="en-US" sz="1600" dirty="0"/>
          </a:p>
        </p:txBody>
      </p:sp>
      <p:sp>
        <p:nvSpPr>
          <p:cNvPr id="10" name="Shape 8"/>
          <p:cNvSpPr/>
          <p:nvPr/>
        </p:nvSpPr>
        <p:spPr>
          <a:xfrm>
            <a:off x="821769" y="5169337"/>
            <a:ext cx="6390680" cy="2494955"/>
          </a:xfrm>
          <a:prstGeom prst="roundRect">
            <a:avLst>
              <a:gd name="adj" fmla="val 3459"/>
            </a:avLst>
          </a:prstGeom>
          <a:solidFill>
            <a:srgbClr val="F9D2EB"/>
          </a:solidFill>
          <a:ln w="7620">
            <a:solidFill>
              <a:srgbClr val="DFB8D1"/>
            </a:solidFill>
            <a:prstDash val="solid"/>
          </a:ln>
        </p:spPr>
      </p:sp>
      <p:sp>
        <p:nvSpPr>
          <p:cNvPr id="11" name="Text 9"/>
          <p:cNvSpPr/>
          <p:nvPr/>
        </p:nvSpPr>
        <p:spPr>
          <a:xfrm>
            <a:off x="1034772" y="5382339"/>
            <a:ext cx="2812494" cy="302062"/>
          </a:xfrm>
          <a:prstGeom prst="rect">
            <a:avLst/>
          </a:prstGeom>
          <a:noFill/>
          <a:ln/>
        </p:spPr>
        <p:txBody>
          <a:bodyPr wrap="none" lIns="0" tIns="0" rIns="0" bIns="0" rtlCol="0" anchor="t"/>
          <a:lstStyle/>
          <a:p>
            <a:pPr marL="0" indent="0" algn="l">
              <a:lnSpc>
                <a:spcPts val="2350"/>
              </a:lnSpc>
              <a:buNone/>
            </a:pPr>
            <a:r>
              <a:rPr lang="en-US" sz="2400" b="1" u="sng" dirty="0">
                <a:solidFill>
                  <a:srgbClr val="432338"/>
                </a:solidFill>
                <a:latin typeface="Noto Serif HK Semi Bold" pitchFamily="34" charset="0"/>
                <a:ea typeface="Noto Serif HK Semi Bold" pitchFamily="34" charset="-122"/>
                <a:cs typeface="Noto Serif HK Semi Bold" pitchFamily="34" charset="-120"/>
              </a:rPr>
              <a:t>Actionable Intelligence</a:t>
            </a:r>
            <a:endParaRPr lang="en-US" sz="2400" b="1" u="sng" dirty="0"/>
          </a:p>
        </p:txBody>
      </p:sp>
      <p:sp>
        <p:nvSpPr>
          <p:cNvPr id="12" name="Text 10"/>
          <p:cNvSpPr/>
          <p:nvPr/>
        </p:nvSpPr>
        <p:spPr>
          <a:xfrm>
            <a:off x="1034772" y="5807631"/>
            <a:ext cx="5964674" cy="1643658"/>
          </a:xfrm>
          <a:prstGeom prst="rect">
            <a:avLst/>
          </a:prstGeom>
          <a:noFill/>
          <a:ln/>
        </p:spPr>
        <p:txBody>
          <a:bodyPr wrap="square" lIns="0" tIns="0" rIns="0" bIns="0" rtlCol="0" anchor="t"/>
          <a:lstStyle/>
          <a:p>
            <a:pPr marL="0" indent="0" algn="l">
              <a:lnSpc>
                <a:spcPts val="2550"/>
              </a:lnSpc>
              <a:buNone/>
            </a:pPr>
            <a:r>
              <a:rPr lang="en-US" sz="1600" dirty="0">
                <a:solidFill>
                  <a:srgbClr val="432338"/>
                </a:solidFill>
                <a:latin typeface="Source Sans 3" pitchFamily="34" charset="0"/>
                <a:ea typeface="Source Sans 3" pitchFamily="34" charset="-122"/>
                <a:cs typeface="Source Sans 3" pitchFamily="34" charset="-120"/>
              </a:rPr>
              <a:t>Findings equip governments with benchmarking metrics, researchers with validated methodologies, and investors with risk-adjusted opportunity assessments. Regional performance gaps highlight cooperation opportunities and technology transfer priorities for international partnerships.</a:t>
            </a:r>
            <a:endParaRPr lang="en-US" sz="1600" dirty="0"/>
          </a:p>
        </p:txBody>
      </p:sp>
      <p:sp>
        <p:nvSpPr>
          <p:cNvPr id="13" name="Shape 11"/>
          <p:cNvSpPr/>
          <p:nvPr/>
        </p:nvSpPr>
        <p:spPr>
          <a:xfrm>
            <a:off x="7417832" y="5169337"/>
            <a:ext cx="6390799" cy="2494955"/>
          </a:xfrm>
          <a:prstGeom prst="roundRect">
            <a:avLst>
              <a:gd name="adj" fmla="val 3459"/>
            </a:avLst>
          </a:prstGeom>
          <a:solidFill>
            <a:srgbClr val="F9D2EB"/>
          </a:solidFill>
          <a:ln w="7620">
            <a:solidFill>
              <a:srgbClr val="DFB8D1"/>
            </a:solidFill>
            <a:prstDash val="solid"/>
          </a:ln>
        </p:spPr>
      </p:sp>
      <p:sp>
        <p:nvSpPr>
          <p:cNvPr id="14" name="Text 12"/>
          <p:cNvSpPr/>
          <p:nvPr/>
        </p:nvSpPr>
        <p:spPr>
          <a:xfrm>
            <a:off x="7630835" y="5382339"/>
            <a:ext cx="2417207" cy="302062"/>
          </a:xfrm>
          <a:prstGeom prst="rect">
            <a:avLst/>
          </a:prstGeom>
          <a:noFill/>
          <a:ln/>
        </p:spPr>
        <p:txBody>
          <a:bodyPr wrap="none" lIns="0" tIns="0" rIns="0" bIns="0" rtlCol="0" anchor="t"/>
          <a:lstStyle/>
          <a:p>
            <a:pPr marL="0" indent="0" algn="l">
              <a:lnSpc>
                <a:spcPts val="2350"/>
              </a:lnSpc>
              <a:buNone/>
            </a:pPr>
            <a:r>
              <a:rPr lang="en-US" sz="2400" b="1" u="sng" dirty="0">
                <a:solidFill>
                  <a:srgbClr val="432338"/>
                </a:solidFill>
                <a:latin typeface="Noto Serif HK Semi Bold" pitchFamily="34" charset="0"/>
                <a:ea typeface="Noto Serif HK Semi Bold" pitchFamily="34" charset="-122"/>
                <a:cs typeface="Noto Serif HK Semi Bold" pitchFamily="34" charset="-120"/>
              </a:rPr>
              <a:t>Future Imperatives</a:t>
            </a:r>
            <a:endParaRPr lang="en-US" sz="2400" b="1" u="sng" dirty="0"/>
          </a:p>
        </p:txBody>
      </p:sp>
      <p:sp>
        <p:nvSpPr>
          <p:cNvPr id="15" name="Text 13"/>
          <p:cNvSpPr/>
          <p:nvPr/>
        </p:nvSpPr>
        <p:spPr>
          <a:xfrm>
            <a:off x="7630835" y="5807631"/>
            <a:ext cx="5964793" cy="1643658"/>
          </a:xfrm>
          <a:prstGeom prst="rect">
            <a:avLst/>
          </a:prstGeom>
          <a:noFill/>
          <a:ln/>
        </p:spPr>
        <p:txBody>
          <a:bodyPr wrap="square" lIns="0" tIns="0" rIns="0" bIns="0" rtlCol="0" anchor="t"/>
          <a:lstStyle/>
          <a:p>
            <a:pPr marL="0" indent="0" algn="l">
              <a:lnSpc>
                <a:spcPts val="2550"/>
              </a:lnSpc>
              <a:buNone/>
            </a:pPr>
            <a:r>
              <a:rPr lang="en-US" sz="1600" dirty="0">
                <a:solidFill>
                  <a:srgbClr val="432338"/>
                </a:solidFill>
                <a:latin typeface="Source Sans 3" pitchFamily="34" charset="0"/>
                <a:ea typeface="Source Sans 3" pitchFamily="34" charset="-122"/>
                <a:cs typeface="Source Sans 3" pitchFamily="34" charset="-120"/>
              </a:rPr>
              <a:t>Continued investment in sustainable energy infrastructure remains critical. Analysis suggests doubling current renewable deployment rates achieves Paris Agreement targets, requiring coordinated policy action, innovative financing mechanisms, and sustained technological innovation across all sectors.</a:t>
            </a:r>
            <a:endParaRPr lang="en-US" sz="1600" dirty="0"/>
          </a:p>
        </p:txBody>
      </p:sp>
      <p:pic>
        <p:nvPicPr>
          <p:cNvPr id="17" name="Picture 16">
            <a:extLst>
              <a:ext uri="{FF2B5EF4-FFF2-40B4-BE49-F238E27FC236}">
                <a16:creationId xmlns:a16="http://schemas.microsoft.com/office/drawing/2014/main" id="{63ED5018-E5DE-CECD-93F0-DE6B21F2ADE9}"/>
              </a:ext>
            </a:extLst>
          </p:cNvPr>
          <p:cNvPicPr>
            <a:picLocks noChangeAspect="1"/>
          </p:cNvPicPr>
          <p:nvPr/>
        </p:nvPicPr>
        <p:blipFill>
          <a:blip r:embed="rId3"/>
          <a:stretch>
            <a:fillRect/>
          </a:stretch>
        </p:blipFill>
        <p:spPr>
          <a:xfrm>
            <a:off x="12210712" y="7712287"/>
            <a:ext cx="2419688" cy="504895"/>
          </a:xfrm>
          <a:prstGeom prst="rect">
            <a:avLst/>
          </a:prstGeom>
        </p:spPr>
      </p:pic>
      <p:sp>
        <p:nvSpPr>
          <p:cNvPr id="16" name="TextBox 15">
            <a:extLst>
              <a:ext uri="{FF2B5EF4-FFF2-40B4-BE49-F238E27FC236}">
                <a16:creationId xmlns:a16="http://schemas.microsoft.com/office/drawing/2014/main" id="{A4E47334-87D4-C13C-CFC3-B7C907510B66}"/>
              </a:ext>
            </a:extLst>
          </p:cNvPr>
          <p:cNvSpPr txBox="1"/>
          <p:nvPr/>
        </p:nvSpPr>
        <p:spPr>
          <a:xfrm>
            <a:off x="12344400" y="7712287"/>
            <a:ext cx="2062976" cy="584775"/>
          </a:xfrm>
          <a:prstGeom prst="rect">
            <a:avLst/>
          </a:prstGeom>
          <a:noFill/>
        </p:spPr>
        <p:txBody>
          <a:bodyPr wrap="square" rtlCol="0">
            <a:spAutoFit/>
          </a:bodyPr>
          <a:lstStyle/>
          <a:p>
            <a:r>
              <a:rPr lang="en-US" sz="3200" b="1" dirty="0"/>
              <a:t>           END</a:t>
            </a:r>
            <a:endParaRPr lang="en-IN" sz="3200" b="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176</TotalTime>
  <Words>1021</Words>
  <Application>Microsoft Office PowerPoint</Application>
  <PresentationFormat>Custom</PresentationFormat>
  <Paragraphs>103</Paragraphs>
  <Slides>8</Slides>
  <Notes>8</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shubhamsrivastava4050@outlook.com</cp:lastModifiedBy>
  <cp:revision>5</cp:revision>
  <dcterms:created xsi:type="dcterms:W3CDTF">2025-11-08T20:40:37Z</dcterms:created>
  <dcterms:modified xsi:type="dcterms:W3CDTF">2025-11-09T06:03:59Z</dcterms:modified>
</cp:coreProperties>
</file>